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71" r:id="rId3"/>
    <p:sldId id="277" r:id="rId4"/>
    <p:sldId id="268" r:id="rId5"/>
    <p:sldId id="260" r:id="rId6"/>
    <p:sldId id="278" r:id="rId7"/>
    <p:sldId id="276" r:id="rId8"/>
    <p:sldId id="280" r:id="rId9"/>
    <p:sldId id="258" r:id="rId10"/>
    <p:sldId id="279" r:id="rId11"/>
    <p:sldId id="261" r:id="rId12"/>
    <p:sldId id="262" r:id="rId13"/>
    <p:sldId id="265" r:id="rId14"/>
    <p:sldId id="270" r:id="rId15"/>
    <p:sldId id="263"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ucida Sans Unicode" panose="020B0602030504020204" pitchFamily="3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autoAdjust="0"/>
    <p:restoredTop sz="94690"/>
  </p:normalViewPr>
  <p:slideViewPr>
    <p:cSldViewPr snapToGrid="0">
      <p:cViewPr>
        <p:scale>
          <a:sx n="207" d="100"/>
          <a:sy n="207" d="100"/>
        </p:scale>
        <p:origin x="150"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954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706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78e476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278e476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68000"/>
          </a:blip>
          <a:srcRect t="12458" b="20013"/>
          <a:stretch/>
        </p:blipFill>
        <p:spPr>
          <a:xfrm>
            <a:off x="0" y="0"/>
            <a:ext cx="9144000" cy="2682000"/>
          </a:xfrm>
          <a:prstGeom prst="rect">
            <a:avLst/>
          </a:prstGeom>
          <a:noFill/>
          <a:ln>
            <a:noFill/>
          </a:ln>
        </p:spPr>
      </p:pic>
      <p:sp>
        <p:nvSpPr>
          <p:cNvPr id="55" name="Google Shape;55;p13"/>
          <p:cNvSpPr txBox="1">
            <a:spLocks noGrp="1"/>
          </p:cNvSpPr>
          <p:nvPr>
            <p:ph type="ctrTitle"/>
          </p:nvPr>
        </p:nvSpPr>
        <p:spPr>
          <a:xfrm>
            <a:off x="152400" y="3021157"/>
            <a:ext cx="8541300" cy="1485600"/>
          </a:xfrm>
          <a:prstGeom prst="rect">
            <a:avLst/>
          </a:prstGeom>
          <a:noFill/>
          <a:ln>
            <a:noFill/>
          </a:ln>
        </p:spPr>
        <p:txBody>
          <a:bodyPr spcFirstLastPara="1" wrap="square" lIns="91425" tIns="91425" rIns="91425" bIns="91425" anchor="b" anchorCtr="0">
            <a:noAutofit/>
          </a:bodyPr>
          <a:lstStyle/>
          <a:p>
            <a:pPr algn="l">
              <a:lnSpc>
                <a:spcPct val="80000"/>
              </a:lnSpc>
            </a:pPr>
            <a:r>
              <a:rPr lang="fr-SN" sz="3200" dirty="0">
                <a:solidFill>
                  <a:srgbClr val="44B8F6"/>
                </a:solidFill>
                <a:sym typeface="Arial Narrow"/>
              </a:rPr>
              <a:t>Détection automatique de la rétinopathie diabétique au Sénégal par l’Intelligence artificielle </a:t>
            </a:r>
            <a:endParaRPr sz="3200" dirty="0">
              <a:solidFill>
                <a:srgbClr val="44B8F6"/>
              </a:solidFill>
            </a:endParaRPr>
          </a:p>
        </p:txBody>
      </p:sp>
      <p:pic>
        <p:nvPicPr>
          <p:cNvPr id="56" name="Google Shape;56;p13"/>
          <p:cNvPicPr preferRelativeResize="0"/>
          <p:nvPr/>
        </p:nvPicPr>
        <p:blipFill rotWithShape="1">
          <a:blip r:embed="rId3">
            <a:alphaModFix/>
          </a:blip>
          <a:srcRect t="10162" b="14996"/>
          <a:stretch/>
        </p:blipFill>
        <p:spPr>
          <a:xfrm>
            <a:off x="0" y="0"/>
            <a:ext cx="9144000" cy="2873999"/>
          </a:xfrm>
          <a:prstGeom prst="rect">
            <a:avLst/>
          </a:prstGeom>
          <a:noFill/>
          <a:ln>
            <a:noFill/>
          </a:ln>
        </p:spPr>
      </p:pic>
      <p:sp>
        <p:nvSpPr>
          <p:cNvPr id="57" name="Google Shape;57;p13"/>
          <p:cNvSpPr/>
          <p:nvPr/>
        </p:nvSpPr>
        <p:spPr>
          <a:xfrm>
            <a:off x="0" y="0"/>
            <a:ext cx="9144000" cy="2874000"/>
          </a:xfrm>
          <a:prstGeom prst="rect">
            <a:avLst/>
          </a:prstGeom>
          <a:solidFill>
            <a:srgbClr val="44B8F6">
              <a:alpha val="4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Image 3">
            <a:extLst>
              <a:ext uri="{FF2B5EF4-FFF2-40B4-BE49-F238E27FC236}">
                <a16:creationId xmlns:a16="http://schemas.microsoft.com/office/drawing/2014/main" id="{59277D1A-5CF6-0A49-B683-91579F1D53A2}"/>
              </a:ext>
            </a:extLst>
          </p:cNvPr>
          <p:cNvPicPr>
            <a:picLocks noChangeAspect="1"/>
          </p:cNvPicPr>
          <p:nvPr/>
        </p:nvPicPr>
        <p:blipFill>
          <a:blip r:embed="rId4"/>
          <a:stretch>
            <a:fillRect/>
          </a:stretch>
        </p:blipFill>
        <p:spPr>
          <a:xfrm>
            <a:off x="144013" y="135093"/>
            <a:ext cx="3302000" cy="939800"/>
          </a:xfrm>
          <a:prstGeom prst="rect">
            <a:avLst/>
          </a:prstGeom>
        </p:spPr>
      </p:pic>
      <p:pic>
        <p:nvPicPr>
          <p:cNvPr id="6" name="Image 5">
            <a:extLst>
              <a:ext uri="{FF2B5EF4-FFF2-40B4-BE49-F238E27FC236}">
                <a16:creationId xmlns:a16="http://schemas.microsoft.com/office/drawing/2014/main" id="{C5C56C1F-79F5-D844-9C74-32BF1F6330DA}"/>
              </a:ext>
            </a:extLst>
          </p:cNvPr>
          <p:cNvPicPr>
            <a:picLocks noChangeAspect="1"/>
          </p:cNvPicPr>
          <p:nvPr/>
        </p:nvPicPr>
        <p:blipFill>
          <a:blip r:embed="rId5"/>
          <a:stretch>
            <a:fillRect/>
          </a:stretch>
        </p:blipFill>
        <p:spPr>
          <a:xfrm>
            <a:off x="313247" y="1157828"/>
            <a:ext cx="2921000" cy="1003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129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p:nvPr/>
        </p:nvSpPr>
        <p:spPr>
          <a:xfrm>
            <a:off x="283700" y="207100"/>
            <a:ext cx="525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1" i="0" u="none" strike="noStrike" cap="none">
                <a:solidFill>
                  <a:srgbClr val="44B8F6"/>
                </a:solidFill>
                <a:latin typeface="Arial"/>
                <a:ea typeface="Arial"/>
                <a:cs typeface="Arial"/>
                <a:sym typeface="Arial"/>
              </a:rPr>
              <a:t>Système AI </a:t>
            </a:r>
            <a:endParaRPr sz="2800" b="1" i="0" u="none" strike="noStrike" cap="none">
              <a:solidFill>
                <a:srgbClr val="44B8F6"/>
              </a:solidFill>
              <a:latin typeface="Arial"/>
              <a:ea typeface="Arial"/>
              <a:cs typeface="Arial"/>
              <a:sym typeface="Arial"/>
            </a:endParaRPr>
          </a:p>
        </p:txBody>
      </p:sp>
      <p:pic>
        <p:nvPicPr>
          <p:cNvPr id="107" name="Google Shape;107;p18"/>
          <p:cNvPicPr preferRelativeResize="0"/>
          <p:nvPr/>
        </p:nvPicPr>
        <p:blipFill rotWithShape="1">
          <a:blip r:embed="rId3">
            <a:alphaModFix/>
          </a:blip>
          <a:srcRect/>
          <a:stretch/>
        </p:blipFill>
        <p:spPr>
          <a:xfrm>
            <a:off x="96900" y="1447450"/>
            <a:ext cx="8493001" cy="2691825"/>
          </a:xfrm>
          <a:prstGeom prst="rect">
            <a:avLst/>
          </a:prstGeom>
          <a:noFill/>
          <a:ln>
            <a:noFill/>
          </a:ln>
        </p:spPr>
      </p:pic>
      <p:sp>
        <p:nvSpPr>
          <p:cNvPr id="108" name="Google Shape;108;p18"/>
          <p:cNvSpPr txBox="1"/>
          <p:nvPr/>
        </p:nvSpPr>
        <p:spPr>
          <a:xfrm>
            <a:off x="169950" y="1565100"/>
            <a:ext cx="1773300" cy="12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B9DEF1"/>
                </a:solidFill>
                <a:latin typeface="Arial" panose="020B0604020202020204" pitchFamily="34" charset="0"/>
                <a:ea typeface="Arial Narrow"/>
                <a:cs typeface="Arial" panose="020B0604020202020204" pitchFamily="34" charset="0"/>
                <a:sym typeface="Arial Narrow"/>
              </a:rPr>
              <a:t>1. Des images de la rétine sont prises dans une clinique locale</a:t>
            </a:r>
            <a:endParaRPr sz="1400" b="0" i="0" u="none" strike="noStrike" cap="none" dirty="0">
              <a:solidFill>
                <a:srgbClr val="B9DEF1"/>
              </a:solidFill>
              <a:latin typeface="Arial" panose="020B0604020202020204" pitchFamily="34" charset="0"/>
              <a:ea typeface="Arial Narrow"/>
              <a:cs typeface="Arial" panose="020B0604020202020204" pitchFamily="34" charset="0"/>
              <a:sym typeface="Arial Narrow"/>
            </a:endParaRPr>
          </a:p>
        </p:txBody>
      </p:sp>
      <p:sp>
        <p:nvSpPr>
          <p:cNvPr id="109" name="Google Shape;109;p18"/>
          <p:cNvSpPr txBox="1"/>
          <p:nvPr/>
        </p:nvSpPr>
        <p:spPr>
          <a:xfrm>
            <a:off x="3170749" y="2412150"/>
            <a:ext cx="246672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B9DEF1"/>
                </a:solidFill>
                <a:latin typeface="Arial" panose="020B0604020202020204" pitchFamily="34" charset="0"/>
                <a:ea typeface="Arial Narrow"/>
                <a:cs typeface="Arial" panose="020B0604020202020204" pitchFamily="34" charset="0"/>
                <a:sym typeface="Arial Narrow"/>
              </a:rPr>
              <a:t>2. Les images sont transférées via une plateforme sécurisée aux médecins et au système IA</a:t>
            </a:r>
            <a:endParaRPr sz="1400" b="0" i="0" u="none" strike="noStrike" cap="none" dirty="0">
              <a:solidFill>
                <a:srgbClr val="B9DEF1"/>
              </a:solidFill>
              <a:latin typeface="Arial" panose="020B0604020202020204" pitchFamily="34" charset="0"/>
              <a:ea typeface="Arial Narrow"/>
              <a:cs typeface="Arial" panose="020B0604020202020204" pitchFamily="34" charset="0"/>
              <a:sym typeface="Arial Narrow"/>
            </a:endParaRPr>
          </a:p>
        </p:txBody>
      </p:sp>
      <p:sp>
        <p:nvSpPr>
          <p:cNvPr id="110" name="Google Shape;110;p18"/>
          <p:cNvSpPr txBox="1"/>
          <p:nvPr/>
        </p:nvSpPr>
        <p:spPr>
          <a:xfrm>
            <a:off x="7199175" y="1108188"/>
            <a:ext cx="1626300" cy="5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Arial" panose="020B0604020202020204" pitchFamily="34" charset="0"/>
                <a:ea typeface="Arial Narrow"/>
                <a:cs typeface="Arial" panose="020B0604020202020204" pitchFamily="34" charset="0"/>
                <a:sym typeface="Arial Narrow"/>
              </a:rPr>
              <a:t>3a. Le système IA fait une classification</a:t>
            </a:r>
            <a:endParaRPr sz="1400" b="0" i="0" u="none" strike="noStrike" cap="none" dirty="0">
              <a:solidFill>
                <a:srgbClr val="0071AD"/>
              </a:solidFill>
              <a:latin typeface="Arial" panose="020B0604020202020204" pitchFamily="34" charset="0"/>
              <a:ea typeface="Arial Narrow"/>
              <a:cs typeface="Arial" panose="020B0604020202020204" pitchFamily="34" charset="0"/>
              <a:sym typeface="Arial Narrow"/>
            </a:endParaRPr>
          </a:p>
        </p:txBody>
      </p:sp>
      <p:sp>
        <p:nvSpPr>
          <p:cNvPr id="111" name="Google Shape;111;p18"/>
          <p:cNvSpPr txBox="1"/>
          <p:nvPr/>
        </p:nvSpPr>
        <p:spPr>
          <a:xfrm>
            <a:off x="4677175" y="3774250"/>
            <a:ext cx="3077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B9DEF1"/>
                </a:solidFill>
                <a:latin typeface="Arial" panose="020B0604020202020204" pitchFamily="34" charset="0"/>
                <a:ea typeface="Arial Narrow"/>
                <a:cs typeface="Arial" panose="020B0604020202020204" pitchFamily="34" charset="0"/>
                <a:sym typeface="Arial Narrow"/>
              </a:rPr>
              <a:t>3. Les images sont analysées à distance par par des médecins qualifiés</a:t>
            </a:r>
            <a:endParaRPr sz="1400" b="0" i="0" u="none" strike="noStrike" cap="none">
              <a:solidFill>
                <a:srgbClr val="B9DEF1"/>
              </a:solidFill>
              <a:latin typeface="Arial" panose="020B0604020202020204" pitchFamily="34" charset="0"/>
              <a:ea typeface="Arial Narrow"/>
              <a:cs typeface="Arial" panose="020B0604020202020204" pitchFamily="34" charset="0"/>
              <a:sym typeface="Arial Narrow"/>
            </a:endParaRPr>
          </a:p>
        </p:txBody>
      </p:sp>
      <p:sp>
        <p:nvSpPr>
          <p:cNvPr id="112" name="Google Shape;112;p18"/>
          <p:cNvSpPr txBox="1"/>
          <p:nvPr/>
        </p:nvSpPr>
        <p:spPr>
          <a:xfrm>
            <a:off x="1141625" y="3774250"/>
            <a:ext cx="3077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ru">
                <a:solidFill>
                  <a:srgbClr val="B9DEF1"/>
                </a:solidFill>
                <a:latin typeface="Arial" panose="020B0604020202020204" pitchFamily="34" charset="0"/>
                <a:ea typeface="Arial Narrow"/>
                <a:cs typeface="Arial" panose="020B0604020202020204" pitchFamily="34" charset="0"/>
                <a:sym typeface="Arial Narrow"/>
              </a:rPr>
              <a:t>4. Les résultats sont communiqués au agent de santé avec des instructions de suivi</a:t>
            </a:r>
            <a:endParaRPr sz="1400" b="0" i="0" u="none" strike="noStrike" cap="none">
              <a:solidFill>
                <a:srgbClr val="B9DEF1"/>
              </a:solidFill>
              <a:latin typeface="Arial" panose="020B0604020202020204" pitchFamily="34" charset="0"/>
              <a:ea typeface="Arial Narrow"/>
              <a:cs typeface="Arial" panose="020B0604020202020204" pitchFamily="34" charset="0"/>
              <a:sym typeface="Arial Narrow"/>
            </a:endParaRPr>
          </a:p>
        </p:txBody>
      </p:sp>
      <p:sp>
        <p:nvSpPr>
          <p:cNvPr id="113" name="Google Shape;113;p18"/>
          <p:cNvSpPr txBox="1"/>
          <p:nvPr/>
        </p:nvSpPr>
        <p:spPr>
          <a:xfrm>
            <a:off x="7199175" y="1918975"/>
            <a:ext cx="1907100" cy="73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71AD"/>
                </a:solidFill>
                <a:latin typeface="Arial" panose="020B0604020202020204" pitchFamily="34" charset="0"/>
                <a:ea typeface="Arial Narrow"/>
                <a:cs typeface="Arial" panose="020B0604020202020204" pitchFamily="34" charset="0"/>
                <a:sym typeface="Arial Narrow"/>
              </a:rPr>
              <a:t>4a. Les résultats sont comparés au diagnostic des médecins</a:t>
            </a:r>
            <a:endParaRPr sz="1400" b="0" i="0" u="none" strike="noStrike" cap="none">
              <a:solidFill>
                <a:srgbClr val="0071AD"/>
              </a:solidFill>
              <a:latin typeface="Arial" panose="020B0604020202020204" pitchFamily="34" charset="0"/>
              <a:ea typeface="Arial Narrow"/>
              <a:cs typeface="Arial" panose="020B0604020202020204" pitchFamily="34" charset="0"/>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rotWithShape="1">
          <a:blip r:embed="rId3">
            <a:alphaModFix/>
          </a:blip>
          <a:srcRect l="42075"/>
          <a:stretch/>
        </p:blipFill>
        <p:spPr>
          <a:xfrm rot="5400000">
            <a:off x="4551211" y="571838"/>
            <a:ext cx="5164627" cy="4020951"/>
          </a:xfrm>
          <a:prstGeom prst="rect">
            <a:avLst/>
          </a:prstGeom>
          <a:noFill/>
          <a:ln>
            <a:noFill/>
          </a:ln>
        </p:spPr>
      </p:pic>
      <p:sp>
        <p:nvSpPr>
          <p:cNvPr id="119" name="Google Shape;119;p19"/>
          <p:cNvSpPr/>
          <p:nvPr/>
        </p:nvSpPr>
        <p:spPr>
          <a:xfrm>
            <a:off x="5123075" y="0"/>
            <a:ext cx="4020900" cy="5143500"/>
          </a:xfrm>
          <a:prstGeom prst="rect">
            <a:avLst/>
          </a:prstGeom>
          <a:solidFill>
            <a:srgbClr val="44B8F6">
              <a:alpha val="4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9"/>
          <p:cNvSpPr txBox="1"/>
          <p:nvPr/>
        </p:nvSpPr>
        <p:spPr>
          <a:xfrm>
            <a:off x="283700" y="207100"/>
            <a:ext cx="525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rgbClr val="44B8F6"/>
                </a:solidFill>
                <a:latin typeface="Arial"/>
                <a:ea typeface="Arial"/>
                <a:cs typeface="Arial"/>
                <a:sym typeface="Arial"/>
              </a:rPr>
              <a:t>Résultats </a:t>
            </a:r>
            <a:endParaRPr sz="2800" b="1" i="0" u="none" strike="noStrike" cap="none" dirty="0">
              <a:solidFill>
                <a:srgbClr val="44B8F6"/>
              </a:solidFill>
              <a:latin typeface="Arial"/>
              <a:ea typeface="Arial"/>
              <a:cs typeface="Arial"/>
              <a:sym typeface="Arial"/>
            </a:endParaRPr>
          </a:p>
        </p:txBody>
      </p:sp>
      <p:sp>
        <p:nvSpPr>
          <p:cNvPr id="121" name="Google Shape;121;p19"/>
          <p:cNvSpPr txBox="1"/>
          <p:nvPr/>
        </p:nvSpPr>
        <p:spPr>
          <a:xfrm>
            <a:off x="352252" y="1911315"/>
            <a:ext cx="3668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Précision de la détection de la rétinopathie diabétique d’au moins 90%</a:t>
            </a:r>
            <a:endParaRPr sz="1400" b="0" i="0" u="none" strike="noStrike" cap="none" dirty="0">
              <a:solidFill>
                <a:srgbClr val="0071AD"/>
              </a:solidFill>
              <a:latin typeface="+mj-lt"/>
              <a:ea typeface="Arial Narrow"/>
              <a:cs typeface="Arial Narrow"/>
              <a:sym typeface="Arial Narrow"/>
            </a:endParaRPr>
          </a:p>
        </p:txBody>
      </p:sp>
      <p:sp>
        <p:nvSpPr>
          <p:cNvPr id="122" name="Google Shape;122;p19"/>
          <p:cNvSpPr txBox="1"/>
          <p:nvPr/>
        </p:nvSpPr>
        <p:spPr>
          <a:xfrm>
            <a:off x="352252" y="2987285"/>
            <a:ext cx="3668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Au moins 4 classifications de la RD : Non exploitable, normale, modérée, sévère</a:t>
            </a:r>
            <a:endParaRPr sz="1400" b="0" i="0" u="none" strike="noStrike" cap="none" dirty="0">
              <a:solidFill>
                <a:srgbClr val="0071AD"/>
              </a:solidFill>
              <a:latin typeface="+mj-lt"/>
              <a:ea typeface="Arial Narrow"/>
              <a:cs typeface="Arial Narrow"/>
              <a:sym typeface="Arial Narrow"/>
            </a:endParaRPr>
          </a:p>
        </p:txBody>
      </p:sp>
      <p:sp>
        <p:nvSpPr>
          <p:cNvPr id="123" name="Google Shape;123;p19"/>
          <p:cNvSpPr txBox="1"/>
          <p:nvPr/>
        </p:nvSpPr>
        <p:spPr>
          <a:xfrm>
            <a:off x="352252" y="3993200"/>
            <a:ext cx="3668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Intégration du feedback</a:t>
            </a:r>
            <a:endParaRPr sz="1400" b="0" i="0" u="none" strike="noStrike" cap="none" dirty="0">
              <a:solidFill>
                <a:srgbClr val="0071AD"/>
              </a:solidFill>
              <a:latin typeface="+mj-lt"/>
              <a:ea typeface="Arial Narrow"/>
              <a:cs typeface="Arial Narrow"/>
              <a:sym typeface="Arial Narrow"/>
            </a:endParaRPr>
          </a:p>
        </p:txBody>
      </p:sp>
      <p:sp>
        <p:nvSpPr>
          <p:cNvPr id="9" name="Google Shape;121;p19">
            <a:extLst>
              <a:ext uri="{FF2B5EF4-FFF2-40B4-BE49-F238E27FC236}">
                <a16:creationId xmlns:a16="http://schemas.microsoft.com/office/drawing/2014/main" id="{DF3FE47E-DB15-8243-A31D-7DAC7A83F177}"/>
              </a:ext>
            </a:extLst>
          </p:cNvPr>
          <p:cNvSpPr txBox="1"/>
          <p:nvPr/>
        </p:nvSpPr>
        <p:spPr>
          <a:xfrm>
            <a:off x="352252" y="980625"/>
            <a:ext cx="3668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rgbClr val="0071AD"/>
                </a:solidFill>
                <a:latin typeface="+mj-lt"/>
                <a:ea typeface="Arial Narrow"/>
                <a:cs typeface="Arial Narrow"/>
                <a:sym typeface="Arial Narrow"/>
              </a:rPr>
              <a:t>Plus de 400 personnes ont bénéficié du programme dont 350 ont été analysés</a:t>
            </a:r>
            <a:endParaRPr sz="1400" b="0" i="0" u="none" strike="noStrike" cap="none" dirty="0">
              <a:solidFill>
                <a:srgbClr val="0071AD"/>
              </a:solidFill>
              <a:latin typeface="+mj-lt"/>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rotWithShape="1">
          <a:blip r:embed="rId3">
            <a:alphaModFix/>
          </a:blip>
          <a:srcRect l="42075"/>
          <a:stretch/>
        </p:blipFill>
        <p:spPr>
          <a:xfrm rot="5400000">
            <a:off x="4551211" y="571838"/>
            <a:ext cx="5164627" cy="4020951"/>
          </a:xfrm>
          <a:prstGeom prst="rect">
            <a:avLst/>
          </a:prstGeom>
          <a:noFill/>
          <a:ln>
            <a:noFill/>
          </a:ln>
        </p:spPr>
      </p:pic>
      <p:sp>
        <p:nvSpPr>
          <p:cNvPr id="119" name="Google Shape;119;p19"/>
          <p:cNvSpPr/>
          <p:nvPr/>
        </p:nvSpPr>
        <p:spPr>
          <a:xfrm>
            <a:off x="5123075" y="0"/>
            <a:ext cx="4020900" cy="5143500"/>
          </a:xfrm>
          <a:prstGeom prst="rect">
            <a:avLst/>
          </a:prstGeom>
          <a:solidFill>
            <a:srgbClr val="44B8F6">
              <a:alpha val="4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9"/>
          <p:cNvSpPr txBox="1"/>
          <p:nvPr/>
        </p:nvSpPr>
        <p:spPr>
          <a:xfrm>
            <a:off x="283700" y="207100"/>
            <a:ext cx="525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rgbClr val="44B8F6"/>
                </a:solidFill>
                <a:latin typeface="Arial"/>
                <a:ea typeface="Arial"/>
                <a:cs typeface="Arial"/>
                <a:sym typeface="Arial"/>
              </a:rPr>
              <a:t>Leçons apprises </a:t>
            </a:r>
            <a:endParaRPr sz="2800" b="1" i="0" u="none" strike="noStrike" cap="none" dirty="0">
              <a:solidFill>
                <a:srgbClr val="44B8F6"/>
              </a:solidFill>
              <a:latin typeface="Arial"/>
              <a:ea typeface="Arial"/>
              <a:cs typeface="Arial"/>
              <a:sym typeface="Arial"/>
            </a:endParaRPr>
          </a:p>
        </p:txBody>
      </p:sp>
      <p:sp>
        <p:nvSpPr>
          <p:cNvPr id="121" name="Google Shape;121;p19"/>
          <p:cNvSpPr txBox="1"/>
          <p:nvPr/>
        </p:nvSpPr>
        <p:spPr>
          <a:xfrm>
            <a:off x="338475" y="1027850"/>
            <a:ext cx="4621714" cy="744550"/>
          </a:xfrm>
          <a:prstGeom prst="rect">
            <a:avLst/>
          </a:prstGeom>
          <a:noFill/>
          <a:ln>
            <a:noFill/>
          </a:ln>
        </p:spPr>
        <p:txBody>
          <a:bodyPr spcFirstLastPara="1" wrap="square" lIns="91425" tIns="91425" rIns="91425" bIns="91425" anchor="t" anchorCtr="0">
            <a:noAutofit/>
          </a:bodyPr>
          <a:lstStyle/>
          <a:p>
            <a:pPr lvl="0" algn="just">
              <a:buSzPts val="1400"/>
            </a:pPr>
            <a:r>
              <a:rPr lang="fr-SN" dirty="0">
                <a:solidFill>
                  <a:srgbClr val="0071AD"/>
                </a:solidFill>
                <a:latin typeface="+mj-lt"/>
                <a:ea typeface="Arial Narrow"/>
                <a:cs typeface="Arial Narrow"/>
                <a:sym typeface="Arial Narrow"/>
              </a:rPr>
              <a:t>Les partenariats avec les </a:t>
            </a:r>
            <a:r>
              <a:rPr lang="fr-SN" b="1" dirty="0">
                <a:solidFill>
                  <a:srgbClr val="0071AD"/>
                </a:solidFill>
                <a:latin typeface="+mj-lt"/>
                <a:ea typeface="Arial Narrow"/>
                <a:cs typeface="Arial Narrow"/>
                <a:sym typeface="Arial Narrow"/>
              </a:rPr>
              <a:t>associations locales de patients </a:t>
            </a:r>
            <a:r>
              <a:rPr lang="fr-SN" dirty="0">
                <a:solidFill>
                  <a:srgbClr val="0071AD"/>
                </a:solidFill>
                <a:latin typeface="+mj-lt"/>
                <a:ea typeface="Arial Narrow"/>
                <a:cs typeface="Arial Narrow"/>
                <a:sym typeface="Arial Narrow"/>
              </a:rPr>
              <a:t>sont essentiels pour promouvoir l'utilisation des services.</a:t>
            </a:r>
            <a:endParaRPr sz="1400" b="0" i="0" u="none" strike="noStrike" cap="none" dirty="0">
              <a:solidFill>
                <a:srgbClr val="0071AD"/>
              </a:solidFill>
              <a:latin typeface="+mj-lt"/>
              <a:ea typeface="Arial Narrow"/>
              <a:cs typeface="Arial Narrow"/>
              <a:sym typeface="Arial Narrow"/>
            </a:endParaRPr>
          </a:p>
        </p:txBody>
      </p:sp>
      <p:sp>
        <p:nvSpPr>
          <p:cNvPr id="122" name="Google Shape;122;p19"/>
          <p:cNvSpPr txBox="1"/>
          <p:nvPr/>
        </p:nvSpPr>
        <p:spPr>
          <a:xfrm>
            <a:off x="338474" y="1977996"/>
            <a:ext cx="4621713" cy="804950"/>
          </a:xfrm>
          <a:prstGeom prst="rect">
            <a:avLst/>
          </a:prstGeom>
          <a:noFill/>
          <a:ln>
            <a:noFill/>
          </a:ln>
        </p:spPr>
        <p:txBody>
          <a:bodyPr spcFirstLastPara="1" wrap="square" lIns="91425" tIns="91425" rIns="91425" bIns="91425" anchor="t" anchorCtr="0">
            <a:noAutofit/>
          </a:bodyPr>
          <a:lstStyle/>
          <a:p>
            <a:pPr lvl="0" algn="just">
              <a:buSzPts val="1400"/>
            </a:pPr>
            <a:r>
              <a:rPr lang="fr-SN" dirty="0">
                <a:solidFill>
                  <a:srgbClr val="0071AD"/>
                </a:solidFill>
                <a:latin typeface="+mj-lt"/>
                <a:ea typeface="Arial Narrow"/>
                <a:cs typeface="Arial Narrow"/>
                <a:sym typeface="Arial Narrow"/>
              </a:rPr>
              <a:t>Le </a:t>
            </a:r>
            <a:r>
              <a:rPr lang="fr-SN" b="1" dirty="0">
                <a:solidFill>
                  <a:srgbClr val="0071AD"/>
                </a:solidFill>
                <a:latin typeface="+mj-lt"/>
                <a:ea typeface="Arial Narrow"/>
                <a:cs typeface="Arial Narrow"/>
                <a:sym typeface="Arial Narrow"/>
              </a:rPr>
              <a:t>transfert de connaissances et de compétences </a:t>
            </a:r>
            <a:r>
              <a:rPr lang="fr-SN" dirty="0">
                <a:solidFill>
                  <a:srgbClr val="0071AD"/>
                </a:solidFill>
                <a:latin typeface="+mj-lt"/>
                <a:ea typeface="Arial Narrow"/>
                <a:cs typeface="Arial Narrow"/>
                <a:sym typeface="Arial Narrow"/>
              </a:rPr>
              <a:t>est essentiel pour assurer une gestion locale indépendante de la solution.</a:t>
            </a:r>
            <a:endParaRPr sz="1400" b="0" i="0" u="none" strike="noStrike" cap="none" dirty="0">
              <a:solidFill>
                <a:srgbClr val="0071AD"/>
              </a:solidFill>
              <a:latin typeface="+mj-lt"/>
              <a:ea typeface="Arial Narrow"/>
              <a:cs typeface="Arial Narrow"/>
              <a:sym typeface="Arial Narrow"/>
            </a:endParaRPr>
          </a:p>
        </p:txBody>
      </p:sp>
      <p:sp>
        <p:nvSpPr>
          <p:cNvPr id="123" name="Google Shape;123;p19"/>
          <p:cNvSpPr txBox="1"/>
          <p:nvPr/>
        </p:nvSpPr>
        <p:spPr>
          <a:xfrm>
            <a:off x="338474" y="2988543"/>
            <a:ext cx="4621712" cy="992600"/>
          </a:xfrm>
          <a:prstGeom prst="rect">
            <a:avLst/>
          </a:prstGeom>
          <a:noFill/>
          <a:ln>
            <a:noFill/>
          </a:ln>
        </p:spPr>
        <p:txBody>
          <a:bodyPr spcFirstLastPara="1" wrap="square" lIns="91425" tIns="91425" rIns="91425" bIns="91425" anchor="t" anchorCtr="0">
            <a:noAutofit/>
          </a:bodyPr>
          <a:lstStyle/>
          <a:p>
            <a:pPr lvl="0" algn="just">
              <a:buSzPts val="1400"/>
            </a:pPr>
            <a:r>
              <a:rPr lang="fr-SN" dirty="0">
                <a:solidFill>
                  <a:srgbClr val="0071AD"/>
                </a:solidFill>
                <a:latin typeface="+mj-lt"/>
                <a:ea typeface="Arial Narrow"/>
                <a:cs typeface="Arial Narrow"/>
                <a:sym typeface="Arial Narrow"/>
              </a:rPr>
              <a:t>Le personnel médical des cliniques a tendance à travailler au-delà de ses capacités - il faut donc prévoir des </a:t>
            </a:r>
            <a:r>
              <a:rPr lang="fr-SN" b="1" dirty="0">
                <a:solidFill>
                  <a:srgbClr val="0071AD"/>
                </a:solidFill>
                <a:latin typeface="+mj-lt"/>
                <a:ea typeface="Arial Narrow"/>
                <a:cs typeface="Arial Narrow"/>
                <a:sym typeface="Arial Narrow"/>
              </a:rPr>
              <a:t>ressources humaines supplémentaires </a:t>
            </a:r>
            <a:r>
              <a:rPr lang="fr-SN" dirty="0">
                <a:solidFill>
                  <a:srgbClr val="0071AD"/>
                </a:solidFill>
                <a:latin typeface="+mj-lt"/>
                <a:ea typeface="Arial Narrow"/>
                <a:cs typeface="Arial Narrow"/>
                <a:sym typeface="Arial Narrow"/>
              </a:rPr>
              <a:t>pour soutenir l'introduction de nouvelles solutions.</a:t>
            </a:r>
            <a:endParaRPr sz="1400" b="0" i="0" u="none" strike="noStrike" cap="none" dirty="0">
              <a:solidFill>
                <a:srgbClr val="0071AD"/>
              </a:solidFill>
              <a:latin typeface="+mj-lt"/>
              <a:ea typeface="Arial Narrow"/>
              <a:cs typeface="Arial Narrow"/>
              <a:sym typeface="Arial Narrow"/>
            </a:endParaRPr>
          </a:p>
        </p:txBody>
      </p:sp>
    </p:spTree>
    <p:extLst>
      <p:ext uri="{BB962C8B-B14F-4D97-AF65-F5344CB8AC3E}">
        <p14:creationId xmlns:p14="http://schemas.microsoft.com/office/powerpoint/2010/main" val="330037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9"/>
          <p:cNvSpPr txBox="1"/>
          <p:nvPr/>
        </p:nvSpPr>
        <p:spPr>
          <a:xfrm>
            <a:off x="283700" y="207100"/>
            <a:ext cx="525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rgbClr val="44B8F6"/>
                </a:solidFill>
                <a:latin typeface="Arial"/>
                <a:ea typeface="Arial"/>
                <a:cs typeface="Arial"/>
                <a:sym typeface="Arial"/>
              </a:rPr>
              <a:t>Contraintes </a:t>
            </a:r>
            <a:endParaRPr sz="2800" b="1" i="0" u="none" strike="noStrike" cap="none" dirty="0">
              <a:solidFill>
                <a:srgbClr val="44B8F6"/>
              </a:solidFill>
              <a:latin typeface="Arial"/>
              <a:ea typeface="Arial"/>
              <a:cs typeface="Arial"/>
              <a:sym typeface="Arial"/>
            </a:endParaRPr>
          </a:p>
        </p:txBody>
      </p:sp>
      <p:sp>
        <p:nvSpPr>
          <p:cNvPr id="121" name="Google Shape;121;p19"/>
          <p:cNvSpPr txBox="1"/>
          <p:nvPr/>
        </p:nvSpPr>
        <p:spPr>
          <a:xfrm>
            <a:off x="338474" y="1027850"/>
            <a:ext cx="4956539" cy="744550"/>
          </a:xfrm>
          <a:prstGeom prst="rect">
            <a:avLst/>
          </a:prstGeom>
          <a:noFill/>
          <a:ln>
            <a:noFill/>
          </a:ln>
        </p:spPr>
        <p:txBody>
          <a:bodyPr spcFirstLastPara="1" wrap="square" lIns="91425" tIns="91425" rIns="91425" bIns="91425" anchor="t" anchorCtr="0">
            <a:noAutofit/>
          </a:bodyPr>
          <a:lstStyle/>
          <a:p>
            <a:pPr lvl="0">
              <a:buSzPts val="1400"/>
            </a:pPr>
            <a:r>
              <a:rPr lang="fr-SN" sz="1800" b="0" i="0" u="none" strike="noStrike" cap="none" dirty="0">
                <a:solidFill>
                  <a:srgbClr val="0071AD"/>
                </a:solidFill>
                <a:latin typeface="+mj-lt"/>
                <a:ea typeface="Arial Narrow"/>
                <a:cs typeface="Arial Narrow"/>
                <a:sym typeface="Arial Narrow"/>
              </a:rPr>
              <a:t>Surcharges de travail selon les </a:t>
            </a:r>
            <a:r>
              <a:rPr lang="fr-SN" sz="1800" b="0" i="0" u="none" strike="noStrike" cap="none" dirty="0" smtClean="0">
                <a:solidFill>
                  <a:srgbClr val="0071AD"/>
                </a:solidFill>
                <a:latin typeface="+mj-lt"/>
                <a:ea typeface="Arial Narrow"/>
                <a:cs typeface="Arial Narrow"/>
                <a:sym typeface="Arial Narrow"/>
              </a:rPr>
              <a:t>professionnels els </a:t>
            </a:r>
            <a:r>
              <a:rPr lang="fr-SN" sz="1800" b="0" i="0" u="none" strike="noStrike" cap="none" dirty="0">
                <a:solidFill>
                  <a:srgbClr val="0071AD"/>
                </a:solidFill>
                <a:latin typeface="+mj-lt"/>
                <a:ea typeface="Arial Narrow"/>
                <a:cs typeface="Arial Narrow"/>
                <a:sym typeface="Arial Narrow"/>
              </a:rPr>
              <a:t>de santé </a:t>
            </a:r>
            <a:endParaRPr sz="1800" b="0" i="0" u="none" strike="noStrike" cap="none" dirty="0">
              <a:solidFill>
                <a:srgbClr val="0071AD"/>
              </a:solidFill>
              <a:latin typeface="+mj-lt"/>
              <a:ea typeface="Arial Narrow"/>
              <a:cs typeface="Arial Narrow"/>
              <a:sym typeface="Arial Narrow"/>
            </a:endParaRPr>
          </a:p>
        </p:txBody>
      </p:sp>
      <p:pic>
        <p:nvPicPr>
          <p:cNvPr id="9" name="Image 8">
            <a:extLst>
              <a:ext uri="{FF2B5EF4-FFF2-40B4-BE49-F238E27FC236}">
                <a16:creationId xmlns:a16="http://schemas.microsoft.com/office/drawing/2014/main" id="{1A067B08-5EFD-C24A-B31F-F31F008F7F96}"/>
              </a:ext>
            </a:extLst>
          </p:cNvPr>
          <p:cNvPicPr>
            <a:picLocks noChangeAspect="1"/>
          </p:cNvPicPr>
          <p:nvPr/>
        </p:nvPicPr>
        <p:blipFill>
          <a:blip r:embed="rId3"/>
          <a:stretch>
            <a:fillRect/>
          </a:stretch>
        </p:blipFill>
        <p:spPr>
          <a:xfrm>
            <a:off x="4782456" y="1194355"/>
            <a:ext cx="4191423" cy="2921295"/>
          </a:xfrm>
          <a:prstGeom prst="rect">
            <a:avLst/>
          </a:prstGeom>
        </p:spPr>
      </p:pic>
      <p:sp>
        <p:nvSpPr>
          <p:cNvPr id="11" name="Google Shape;121;p19">
            <a:extLst>
              <a:ext uri="{FF2B5EF4-FFF2-40B4-BE49-F238E27FC236}">
                <a16:creationId xmlns:a16="http://schemas.microsoft.com/office/drawing/2014/main" id="{67A656C7-BBBC-0E40-BD21-A5538E58E684}"/>
              </a:ext>
            </a:extLst>
          </p:cNvPr>
          <p:cNvSpPr txBox="1"/>
          <p:nvPr/>
        </p:nvSpPr>
        <p:spPr>
          <a:xfrm>
            <a:off x="338474" y="2936403"/>
            <a:ext cx="4956539" cy="572700"/>
          </a:xfrm>
          <a:prstGeom prst="rect">
            <a:avLst/>
          </a:prstGeom>
          <a:noFill/>
          <a:ln>
            <a:noFill/>
          </a:ln>
        </p:spPr>
        <p:txBody>
          <a:bodyPr spcFirstLastPara="1" wrap="square" lIns="91425" tIns="91425" rIns="91425" bIns="91425" anchor="t" anchorCtr="0">
            <a:noAutofit/>
          </a:bodyPr>
          <a:lstStyle/>
          <a:p>
            <a:pPr lvl="0">
              <a:buSzPts val="1400"/>
            </a:pPr>
            <a:r>
              <a:rPr lang="fr-SN" sz="1800" dirty="0">
                <a:solidFill>
                  <a:srgbClr val="0071AD"/>
                </a:solidFill>
                <a:latin typeface="+mj-lt"/>
                <a:ea typeface="Arial Narrow"/>
                <a:cs typeface="Arial Narrow"/>
                <a:sym typeface="Arial Narrow"/>
              </a:rPr>
              <a:t>Absence de budget pour certains détails utiles</a:t>
            </a:r>
            <a:endParaRPr sz="1800" b="0" i="0" u="none" strike="noStrike" cap="none" dirty="0">
              <a:solidFill>
                <a:srgbClr val="0071AD"/>
              </a:solidFill>
              <a:latin typeface="+mj-lt"/>
              <a:ea typeface="Arial Narrow"/>
              <a:cs typeface="Arial Narrow"/>
              <a:sym typeface="Arial Narrow"/>
            </a:endParaRPr>
          </a:p>
        </p:txBody>
      </p:sp>
      <p:sp>
        <p:nvSpPr>
          <p:cNvPr id="13" name="Google Shape;124;p19">
            <a:extLst>
              <a:ext uri="{FF2B5EF4-FFF2-40B4-BE49-F238E27FC236}">
                <a16:creationId xmlns:a16="http://schemas.microsoft.com/office/drawing/2014/main" id="{D02FCE63-954B-BE4C-9862-2B901D18AC77}"/>
              </a:ext>
            </a:extLst>
          </p:cNvPr>
          <p:cNvSpPr txBox="1"/>
          <p:nvPr/>
        </p:nvSpPr>
        <p:spPr>
          <a:xfrm>
            <a:off x="380037" y="4394528"/>
            <a:ext cx="5771735" cy="4677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buSzPts val="1400"/>
              <a:defRPr sz="2000">
                <a:solidFill>
                  <a:srgbClr val="0071AD"/>
                </a:solidFill>
                <a:latin typeface="+mj-lt"/>
                <a:ea typeface="Arial Narrow"/>
                <a:cs typeface="Arial Narrow"/>
              </a:defRPr>
            </a:lvl1pPr>
          </a:lstStyle>
          <a:p>
            <a:r>
              <a:rPr lang="fr-SN" sz="1800" dirty="0">
                <a:sym typeface="Arial Narrow"/>
              </a:rPr>
              <a:t>Manque de maitrise sur la pérennisation</a:t>
            </a:r>
            <a:endParaRPr sz="1800" dirty="0">
              <a:sym typeface="Arial Narrow"/>
            </a:endParaRPr>
          </a:p>
        </p:txBody>
      </p:sp>
      <p:sp>
        <p:nvSpPr>
          <p:cNvPr id="8" name="Google Shape;124;p19">
            <a:extLst>
              <a:ext uri="{FF2B5EF4-FFF2-40B4-BE49-F238E27FC236}">
                <a16:creationId xmlns:a16="http://schemas.microsoft.com/office/drawing/2014/main" id="{11D7D562-D00B-1D40-84A8-5BB769B3B1C4}"/>
              </a:ext>
            </a:extLst>
          </p:cNvPr>
          <p:cNvSpPr txBox="1"/>
          <p:nvPr/>
        </p:nvSpPr>
        <p:spPr>
          <a:xfrm>
            <a:off x="338473" y="3756148"/>
            <a:ext cx="5771735" cy="4677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buSzPts val="1400"/>
              <a:defRPr sz="2000">
                <a:solidFill>
                  <a:srgbClr val="0071AD"/>
                </a:solidFill>
                <a:latin typeface="+mj-lt"/>
                <a:ea typeface="Arial Narrow"/>
                <a:cs typeface="Arial Narrow"/>
              </a:defRPr>
            </a:lvl1pPr>
          </a:lstStyle>
          <a:p>
            <a:r>
              <a:rPr lang="fr-SN" sz="1800" dirty="0">
                <a:sym typeface="Arial Narrow"/>
              </a:rPr>
              <a:t>Retour tardif des médecins ophtalmologues</a:t>
            </a:r>
            <a:endParaRPr sz="1800" dirty="0">
              <a:sym typeface="Arial Narrow"/>
            </a:endParaRPr>
          </a:p>
        </p:txBody>
      </p:sp>
    </p:spTree>
    <p:extLst>
      <p:ext uri="{BB962C8B-B14F-4D97-AF65-F5344CB8AC3E}">
        <p14:creationId xmlns:p14="http://schemas.microsoft.com/office/powerpoint/2010/main" val="323218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rotWithShape="1">
          <a:blip r:embed="rId3">
            <a:alphaModFix/>
          </a:blip>
          <a:srcRect t="13777" b="17469"/>
          <a:stretch/>
        </p:blipFill>
        <p:spPr>
          <a:xfrm>
            <a:off x="0" y="1816600"/>
            <a:ext cx="4838698" cy="3326899"/>
          </a:xfrm>
          <a:prstGeom prst="rect">
            <a:avLst/>
          </a:prstGeom>
          <a:noFill/>
          <a:ln>
            <a:noFill/>
          </a:ln>
        </p:spPr>
      </p:pic>
      <p:sp>
        <p:nvSpPr>
          <p:cNvPr id="130" name="Google Shape;130;p20"/>
          <p:cNvSpPr/>
          <p:nvPr/>
        </p:nvSpPr>
        <p:spPr>
          <a:xfrm>
            <a:off x="0" y="1816600"/>
            <a:ext cx="4838700" cy="3327000"/>
          </a:xfrm>
          <a:prstGeom prst="rect">
            <a:avLst/>
          </a:prstGeom>
          <a:solidFill>
            <a:srgbClr val="44B8F6">
              <a:alpha val="466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p:nvPr/>
        </p:nvSpPr>
        <p:spPr>
          <a:xfrm>
            <a:off x="4838700" y="0"/>
            <a:ext cx="4305300" cy="1816500"/>
          </a:xfrm>
          <a:prstGeom prst="rect">
            <a:avLst/>
          </a:prstGeom>
          <a:solidFill>
            <a:srgbClr val="44B8F6">
              <a:alpha val="466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0"/>
          <p:cNvSpPr txBox="1"/>
          <p:nvPr/>
        </p:nvSpPr>
        <p:spPr>
          <a:xfrm>
            <a:off x="230775" y="1259100"/>
            <a:ext cx="5251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1">
                <a:solidFill>
                  <a:srgbClr val="44B8F6"/>
                </a:solidFill>
              </a:rPr>
              <a:t>Questions?</a:t>
            </a:r>
            <a:endParaRPr sz="2800" b="1" i="0" u="none" strike="noStrike" cap="none">
              <a:solidFill>
                <a:srgbClr val="44B8F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D4C50-C72A-7348-869C-A489C5734E22}"/>
              </a:ext>
            </a:extLst>
          </p:cNvPr>
          <p:cNvSpPr>
            <a:spLocks noGrp="1"/>
          </p:cNvSpPr>
          <p:nvPr>
            <p:ph type="title"/>
          </p:nvPr>
        </p:nvSpPr>
        <p:spPr>
          <a:xfrm>
            <a:off x="87413" y="94887"/>
            <a:ext cx="2638534" cy="572700"/>
          </a:xfrm>
        </p:spPr>
        <p:txBody>
          <a:bodyPr/>
          <a:lstStyle/>
          <a:p>
            <a:r>
              <a:rPr lang="fr-FR" dirty="0"/>
              <a:t>Introduction </a:t>
            </a:r>
          </a:p>
        </p:txBody>
      </p:sp>
      <p:pic>
        <p:nvPicPr>
          <p:cNvPr id="6" name="Image 5">
            <a:extLst>
              <a:ext uri="{FF2B5EF4-FFF2-40B4-BE49-F238E27FC236}">
                <a16:creationId xmlns:a16="http://schemas.microsoft.com/office/drawing/2014/main" id="{A71A4E3C-B900-064F-B189-8D71BEF8FDAB}"/>
              </a:ext>
            </a:extLst>
          </p:cNvPr>
          <p:cNvPicPr/>
          <p:nvPr/>
        </p:nvPicPr>
        <p:blipFill>
          <a:blip r:embed="rId2">
            <a:extLst>
              <a:ext uri="{28A0092B-C50C-407E-A947-70E740481C1C}">
                <a14:useLocalDpi xmlns:a14="http://schemas.microsoft.com/office/drawing/2010/main" val="0"/>
              </a:ext>
            </a:extLst>
          </a:blip>
          <a:stretch>
            <a:fillRect/>
          </a:stretch>
        </p:blipFill>
        <p:spPr>
          <a:xfrm>
            <a:off x="259943" y="653842"/>
            <a:ext cx="3656451" cy="1841501"/>
          </a:xfrm>
          <a:prstGeom prst="rect">
            <a:avLst/>
          </a:prstGeom>
        </p:spPr>
      </p:pic>
      <p:pic>
        <p:nvPicPr>
          <p:cNvPr id="7" name="Image 6">
            <a:extLst>
              <a:ext uri="{FF2B5EF4-FFF2-40B4-BE49-F238E27FC236}">
                <a16:creationId xmlns:a16="http://schemas.microsoft.com/office/drawing/2014/main" id="{C86E3541-A860-114D-A8C2-12653D13D89E}"/>
              </a:ext>
            </a:extLst>
          </p:cNvPr>
          <p:cNvPicPr/>
          <p:nvPr/>
        </p:nvPicPr>
        <p:blipFill>
          <a:blip r:embed="rId3">
            <a:extLst>
              <a:ext uri="{28A0092B-C50C-407E-A947-70E740481C1C}">
                <a14:useLocalDpi xmlns:a14="http://schemas.microsoft.com/office/drawing/2010/main" val="0"/>
              </a:ext>
            </a:extLst>
          </a:blip>
          <a:stretch>
            <a:fillRect/>
          </a:stretch>
        </p:blipFill>
        <p:spPr>
          <a:xfrm>
            <a:off x="259943" y="2611884"/>
            <a:ext cx="3656451" cy="1694865"/>
          </a:xfrm>
          <a:prstGeom prst="rect">
            <a:avLst/>
          </a:prstGeom>
        </p:spPr>
      </p:pic>
      <p:sp>
        <p:nvSpPr>
          <p:cNvPr id="8" name="ZoneTexte 7">
            <a:extLst>
              <a:ext uri="{FF2B5EF4-FFF2-40B4-BE49-F238E27FC236}">
                <a16:creationId xmlns:a16="http://schemas.microsoft.com/office/drawing/2014/main" id="{1726D7D5-EBFC-C541-9225-1556194EDEC4}"/>
              </a:ext>
            </a:extLst>
          </p:cNvPr>
          <p:cNvSpPr txBox="1"/>
          <p:nvPr/>
        </p:nvSpPr>
        <p:spPr>
          <a:xfrm>
            <a:off x="5158595" y="1251427"/>
            <a:ext cx="2415396" cy="584775"/>
          </a:xfrm>
          <a:prstGeom prst="rect">
            <a:avLst/>
          </a:prstGeom>
          <a:noFill/>
        </p:spPr>
        <p:txBody>
          <a:bodyPr wrap="square" rtlCol="0">
            <a:spAutoFit/>
          </a:bodyPr>
          <a:lstStyle/>
          <a:p>
            <a:r>
              <a:rPr lang="fr-FR" sz="1600" b="1" dirty="0">
                <a:latin typeface="Calibri" panose="020F0502020204030204" pitchFamily="34" charset="0"/>
                <a:cs typeface="Calibri" panose="020F0502020204030204" pitchFamily="34" charset="0"/>
              </a:rPr>
              <a:t>Lancement l’initiative en 2013 au Sénégal  </a:t>
            </a:r>
          </a:p>
        </p:txBody>
      </p:sp>
      <p:pic>
        <p:nvPicPr>
          <p:cNvPr id="10" name="Image 9">
            <a:extLst>
              <a:ext uri="{FF2B5EF4-FFF2-40B4-BE49-F238E27FC236}">
                <a16:creationId xmlns:a16="http://schemas.microsoft.com/office/drawing/2014/main" id="{8EA474FF-939D-1249-9163-517AA57B66E0}"/>
              </a:ext>
            </a:extLst>
          </p:cNvPr>
          <p:cNvPicPr>
            <a:picLocks noChangeAspect="1"/>
          </p:cNvPicPr>
          <p:nvPr/>
        </p:nvPicPr>
        <p:blipFill>
          <a:blip r:embed="rId4"/>
          <a:stretch>
            <a:fillRect/>
          </a:stretch>
        </p:blipFill>
        <p:spPr>
          <a:xfrm>
            <a:off x="4053695" y="653843"/>
            <a:ext cx="1104900" cy="1841500"/>
          </a:xfrm>
          <a:prstGeom prst="rect">
            <a:avLst/>
          </a:prstGeom>
        </p:spPr>
      </p:pic>
      <p:sp>
        <p:nvSpPr>
          <p:cNvPr id="11" name="ZoneTexte 10">
            <a:extLst>
              <a:ext uri="{FF2B5EF4-FFF2-40B4-BE49-F238E27FC236}">
                <a16:creationId xmlns:a16="http://schemas.microsoft.com/office/drawing/2014/main" id="{6048F22B-92F0-2844-9A33-1125B4F70B9A}"/>
              </a:ext>
            </a:extLst>
          </p:cNvPr>
          <p:cNvSpPr txBox="1"/>
          <p:nvPr/>
        </p:nvSpPr>
        <p:spPr>
          <a:xfrm>
            <a:off x="259943" y="4430505"/>
            <a:ext cx="8564880" cy="646331"/>
          </a:xfrm>
          <a:prstGeom prst="rect">
            <a:avLst/>
          </a:prstGeom>
          <a:solidFill>
            <a:schemeClr val="accent1">
              <a:lumMod val="40000"/>
              <a:lumOff val="60000"/>
            </a:schemeClr>
          </a:solidFill>
        </p:spPr>
        <p:txBody>
          <a:bodyPr wrap="square" rtlCol="0">
            <a:spAutoFit/>
          </a:bodyPr>
          <a:lstStyle/>
          <a:p>
            <a:pPr algn="ctr"/>
            <a:r>
              <a:rPr lang="fr-FR" sz="1800" dirty="0"/>
              <a:t>En 2020, projet de télé rétinopathie diabétique au Sénégal pour prévenir la maladie de rétine chez les diabétiques </a:t>
            </a:r>
          </a:p>
        </p:txBody>
      </p:sp>
    </p:spTree>
    <p:extLst>
      <p:ext uri="{BB962C8B-B14F-4D97-AF65-F5344CB8AC3E}">
        <p14:creationId xmlns:p14="http://schemas.microsoft.com/office/powerpoint/2010/main" val="200652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smtClean="0"/>
              <a:t>contexte</a:t>
            </a:r>
            <a:endParaRPr lang="en-US" dirty="0"/>
          </a:p>
        </p:txBody>
      </p:sp>
      <p:sp>
        <p:nvSpPr>
          <p:cNvPr id="3" name="Espace réservé du texte 2"/>
          <p:cNvSpPr>
            <a:spLocks noGrp="1"/>
          </p:cNvSpPr>
          <p:nvPr>
            <p:ph type="body" idx="1"/>
          </p:nvPr>
        </p:nvSpPr>
        <p:spPr/>
        <p:txBody>
          <a:bodyPr/>
          <a:lstStyle/>
          <a:p>
            <a:pPr marL="407034">
              <a:lnSpc>
                <a:spcPct val="100000"/>
              </a:lnSpc>
              <a:spcBef>
                <a:spcPts val="100"/>
              </a:spcBef>
              <a:buClr>
                <a:srgbClr val="221F1F"/>
              </a:buClr>
              <a:buFont typeface="Arial MT"/>
              <a:buChar char="•"/>
              <a:tabLst>
                <a:tab pos="407034" algn="l"/>
                <a:tab pos="407670" algn="l"/>
              </a:tabLst>
            </a:pPr>
            <a:r>
              <a:rPr lang="fr-FR" spc="-40" dirty="0"/>
              <a:t>Détection</a:t>
            </a:r>
            <a:r>
              <a:rPr lang="fr-FR" spc="-140" dirty="0"/>
              <a:t> </a:t>
            </a:r>
            <a:r>
              <a:rPr lang="fr-FR" spc="-45" dirty="0"/>
              <a:t>précoce</a:t>
            </a:r>
            <a:r>
              <a:rPr lang="fr-FR" spc="-135" dirty="0"/>
              <a:t> </a:t>
            </a:r>
            <a:r>
              <a:rPr lang="fr-FR" spc="-20" dirty="0"/>
              <a:t>de</a:t>
            </a:r>
            <a:r>
              <a:rPr lang="fr-FR" spc="-125" dirty="0"/>
              <a:t> </a:t>
            </a:r>
            <a:r>
              <a:rPr lang="fr-FR" spc="-40" dirty="0"/>
              <a:t>la</a:t>
            </a:r>
            <a:r>
              <a:rPr lang="fr-FR" spc="-120" dirty="0"/>
              <a:t> </a:t>
            </a:r>
            <a:r>
              <a:rPr lang="fr-FR" spc="-40" dirty="0"/>
              <a:t>rétinopathie</a:t>
            </a:r>
            <a:r>
              <a:rPr lang="fr-FR" spc="-105" dirty="0"/>
              <a:t> </a:t>
            </a:r>
            <a:r>
              <a:rPr lang="fr-FR" spc="-35" dirty="0"/>
              <a:t>diabétique</a:t>
            </a:r>
            <a:r>
              <a:rPr lang="fr-FR" spc="-105" dirty="0"/>
              <a:t> </a:t>
            </a:r>
            <a:r>
              <a:rPr lang="fr-FR" spc="-10" dirty="0"/>
              <a:t>au</a:t>
            </a:r>
            <a:r>
              <a:rPr lang="fr-FR" spc="-125" dirty="0"/>
              <a:t> </a:t>
            </a:r>
            <a:r>
              <a:rPr lang="fr-FR" spc="-35" dirty="0" smtClean="0"/>
              <a:t>Sénégal</a:t>
            </a:r>
          </a:p>
          <a:p>
            <a:pPr marL="407034">
              <a:lnSpc>
                <a:spcPct val="100000"/>
              </a:lnSpc>
              <a:spcBef>
                <a:spcPts val="100"/>
              </a:spcBef>
              <a:buClr>
                <a:srgbClr val="221F1F"/>
              </a:buClr>
              <a:buFont typeface="Arial MT"/>
              <a:buChar char="•"/>
              <a:tabLst>
                <a:tab pos="407034" algn="l"/>
                <a:tab pos="407670" algn="l"/>
              </a:tabLst>
            </a:pPr>
            <a:r>
              <a:rPr lang="fr-FR" sz="2400" spc="-15" dirty="0" smtClean="0">
                <a:solidFill>
                  <a:srgbClr val="221F1F"/>
                </a:solidFill>
                <a:latin typeface="Lucida Sans Unicode"/>
                <a:cs typeface="Lucida Sans Unicode"/>
              </a:rPr>
              <a:t>Maladie</a:t>
            </a:r>
            <a:r>
              <a:rPr lang="fr-FR" sz="2400" spc="-120" dirty="0" smtClean="0">
                <a:solidFill>
                  <a:srgbClr val="221F1F"/>
                </a:solidFill>
                <a:latin typeface="Lucida Sans Unicode"/>
                <a:cs typeface="Lucida Sans Unicode"/>
              </a:rPr>
              <a:t> </a:t>
            </a:r>
            <a:r>
              <a:rPr lang="fr-FR" sz="2400" spc="-50" dirty="0">
                <a:solidFill>
                  <a:srgbClr val="221F1F"/>
                </a:solidFill>
                <a:latin typeface="Lucida Sans Unicode"/>
                <a:cs typeface="Lucida Sans Unicode"/>
              </a:rPr>
              <a:t>qui</a:t>
            </a:r>
            <a:r>
              <a:rPr lang="fr-FR" sz="2400" spc="-114" dirty="0">
                <a:solidFill>
                  <a:srgbClr val="221F1F"/>
                </a:solidFill>
                <a:latin typeface="Lucida Sans Unicode"/>
                <a:cs typeface="Lucida Sans Unicode"/>
              </a:rPr>
              <a:t> </a:t>
            </a:r>
            <a:r>
              <a:rPr lang="fr-FR" sz="2400" spc="-30" dirty="0">
                <a:solidFill>
                  <a:srgbClr val="221F1F"/>
                </a:solidFill>
                <a:latin typeface="Lucida Sans Unicode"/>
                <a:cs typeface="Lucida Sans Unicode"/>
              </a:rPr>
              <a:t>entraine</a:t>
            </a:r>
            <a:r>
              <a:rPr lang="fr-FR" sz="2400" spc="-120" dirty="0">
                <a:solidFill>
                  <a:srgbClr val="221F1F"/>
                </a:solidFill>
                <a:latin typeface="Lucida Sans Unicode"/>
                <a:cs typeface="Lucida Sans Unicode"/>
              </a:rPr>
              <a:t> </a:t>
            </a:r>
            <a:r>
              <a:rPr lang="fr-FR" sz="2400" spc="-10" dirty="0">
                <a:solidFill>
                  <a:srgbClr val="221F1F"/>
                </a:solidFill>
                <a:latin typeface="Lucida Sans Unicode"/>
                <a:cs typeface="Lucida Sans Unicode"/>
              </a:rPr>
              <a:t>une</a:t>
            </a:r>
            <a:r>
              <a:rPr lang="fr-FR" sz="2400" spc="-125" dirty="0">
                <a:solidFill>
                  <a:srgbClr val="221F1F"/>
                </a:solidFill>
                <a:latin typeface="Lucida Sans Unicode"/>
                <a:cs typeface="Lucida Sans Unicode"/>
              </a:rPr>
              <a:t> </a:t>
            </a:r>
            <a:r>
              <a:rPr lang="fr-FR" sz="2400" spc="-45" dirty="0">
                <a:solidFill>
                  <a:srgbClr val="221F1F"/>
                </a:solidFill>
                <a:latin typeface="Lucida Sans Unicode"/>
                <a:cs typeface="Lucida Sans Unicode"/>
              </a:rPr>
              <a:t>déficience</a:t>
            </a:r>
            <a:r>
              <a:rPr lang="fr-FR" sz="2400" spc="-130" dirty="0">
                <a:solidFill>
                  <a:srgbClr val="221F1F"/>
                </a:solidFill>
                <a:latin typeface="Lucida Sans Unicode"/>
                <a:cs typeface="Lucida Sans Unicode"/>
              </a:rPr>
              <a:t> </a:t>
            </a:r>
            <a:r>
              <a:rPr lang="fr-FR" sz="2400" spc="-50" dirty="0">
                <a:solidFill>
                  <a:srgbClr val="221F1F"/>
                </a:solidFill>
                <a:latin typeface="Lucida Sans Unicode"/>
                <a:cs typeface="Lucida Sans Unicode"/>
              </a:rPr>
              <a:t>visuelle</a:t>
            </a:r>
            <a:r>
              <a:rPr lang="fr-FR" sz="2400" spc="-105" dirty="0">
                <a:solidFill>
                  <a:srgbClr val="221F1F"/>
                </a:solidFill>
                <a:latin typeface="Lucida Sans Unicode"/>
                <a:cs typeface="Lucida Sans Unicode"/>
              </a:rPr>
              <a:t> </a:t>
            </a:r>
            <a:r>
              <a:rPr lang="fr-FR" sz="2400" spc="-25" dirty="0">
                <a:solidFill>
                  <a:srgbClr val="221F1F"/>
                </a:solidFill>
                <a:latin typeface="Lucida Sans Unicode"/>
                <a:cs typeface="Lucida Sans Unicode"/>
              </a:rPr>
              <a:t>et</a:t>
            </a:r>
            <a:r>
              <a:rPr lang="fr-FR" sz="2400" spc="-125" dirty="0">
                <a:solidFill>
                  <a:srgbClr val="221F1F"/>
                </a:solidFill>
                <a:latin typeface="Lucida Sans Unicode"/>
                <a:cs typeface="Lucida Sans Unicode"/>
              </a:rPr>
              <a:t> </a:t>
            </a:r>
            <a:r>
              <a:rPr lang="fr-FR" sz="2400" spc="-10" dirty="0">
                <a:solidFill>
                  <a:srgbClr val="221F1F"/>
                </a:solidFill>
                <a:latin typeface="Lucida Sans Unicode"/>
                <a:cs typeface="Lucida Sans Unicode"/>
              </a:rPr>
              <a:t>une</a:t>
            </a:r>
            <a:r>
              <a:rPr lang="fr-FR" sz="2400" spc="-135" dirty="0">
                <a:solidFill>
                  <a:srgbClr val="221F1F"/>
                </a:solidFill>
                <a:latin typeface="Lucida Sans Unicode"/>
                <a:cs typeface="Lucida Sans Unicode"/>
              </a:rPr>
              <a:t> </a:t>
            </a:r>
            <a:r>
              <a:rPr lang="fr-FR" sz="2400" spc="-55" dirty="0">
                <a:solidFill>
                  <a:srgbClr val="221F1F"/>
                </a:solidFill>
                <a:latin typeface="Lucida Sans Unicode"/>
                <a:cs typeface="Lucida Sans Unicode"/>
              </a:rPr>
              <a:t>cécité</a:t>
            </a:r>
            <a:r>
              <a:rPr lang="fr-FR" sz="2400" spc="-135" dirty="0">
                <a:solidFill>
                  <a:srgbClr val="221F1F"/>
                </a:solidFill>
                <a:latin typeface="Lucida Sans Unicode"/>
                <a:cs typeface="Lucida Sans Unicode"/>
              </a:rPr>
              <a:t> </a:t>
            </a:r>
            <a:r>
              <a:rPr lang="fr-FR" sz="2400" spc="-5" dirty="0">
                <a:solidFill>
                  <a:srgbClr val="221F1F"/>
                </a:solidFill>
                <a:latin typeface="Lucida Sans Unicode"/>
                <a:cs typeface="Lucida Sans Unicode"/>
              </a:rPr>
              <a:t>en</a:t>
            </a:r>
            <a:r>
              <a:rPr lang="fr-FR" sz="2400" spc="-114" dirty="0">
                <a:solidFill>
                  <a:srgbClr val="221F1F"/>
                </a:solidFill>
                <a:latin typeface="Lucida Sans Unicode"/>
                <a:cs typeface="Lucida Sans Unicode"/>
              </a:rPr>
              <a:t> </a:t>
            </a:r>
            <a:r>
              <a:rPr lang="fr-FR" sz="2400" spc="-90" dirty="0" smtClean="0">
                <a:solidFill>
                  <a:srgbClr val="221F1F"/>
                </a:solidFill>
                <a:latin typeface="Lucida Sans Unicode"/>
                <a:cs typeface="Lucida Sans Unicode"/>
              </a:rPr>
              <a:t>l’absence</a:t>
            </a:r>
            <a:r>
              <a:rPr lang="fr-FR" sz="2400" dirty="0" smtClean="0">
                <a:latin typeface="Lucida Sans Unicode"/>
                <a:cs typeface="Lucida Sans Unicode"/>
              </a:rPr>
              <a:t> </a:t>
            </a:r>
            <a:r>
              <a:rPr lang="fr-FR" spc="-20" dirty="0" smtClean="0"/>
              <a:t>de</a:t>
            </a:r>
            <a:r>
              <a:rPr lang="fr-FR" spc="-130" dirty="0" smtClean="0"/>
              <a:t> </a:t>
            </a:r>
            <a:r>
              <a:rPr lang="fr-FR" spc="-40" dirty="0"/>
              <a:t>prise</a:t>
            </a:r>
            <a:r>
              <a:rPr lang="fr-FR" spc="-120" dirty="0"/>
              <a:t> </a:t>
            </a:r>
            <a:r>
              <a:rPr lang="fr-FR" spc="-10" dirty="0"/>
              <a:t>e</a:t>
            </a:r>
            <a:r>
              <a:rPr lang="fr-FR" spc="-5" dirty="0"/>
              <a:t>n</a:t>
            </a:r>
            <a:r>
              <a:rPr lang="fr-FR" spc="-140" dirty="0"/>
              <a:t> </a:t>
            </a:r>
            <a:r>
              <a:rPr lang="fr-FR" spc="-35" dirty="0"/>
              <a:t>cha</a:t>
            </a:r>
            <a:r>
              <a:rPr lang="fr-FR" spc="-45" dirty="0"/>
              <a:t>r</a:t>
            </a:r>
            <a:r>
              <a:rPr lang="fr-FR" spc="-90" dirty="0"/>
              <a:t>ge</a:t>
            </a:r>
            <a:r>
              <a:rPr lang="fr-FR" spc="-130" dirty="0"/>
              <a:t> </a:t>
            </a:r>
            <a:r>
              <a:rPr lang="fr-FR" spc="-30" dirty="0" smtClean="0"/>
              <a:t>p</a:t>
            </a:r>
            <a:r>
              <a:rPr lang="fr-FR" spc="-70" dirty="0" smtClean="0"/>
              <a:t>r</a:t>
            </a:r>
            <a:r>
              <a:rPr lang="fr-FR" spc="-45" dirty="0" smtClean="0"/>
              <a:t>écoce</a:t>
            </a:r>
          </a:p>
          <a:p>
            <a:pPr marL="407034">
              <a:lnSpc>
                <a:spcPct val="100000"/>
              </a:lnSpc>
              <a:spcBef>
                <a:spcPts val="100"/>
              </a:spcBef>
              <a:buClr>
                <a:srgbClr val="221F1F"/>
              </a:buClr>
              <a:buFont typeface="Arial MT"/>
              <a:buChar char="•"/>
              <a:tabLst>
                <a:tab pos="407034" algn="l"/>
                <a:tab pos="407670" algn="l"/>
              </a:tabLst>
            </a:pPr>
            <a:r>
              <a:rPr lang="fr-FR" sz="2400" spc="-150" dirty="0" smtClean="0">
                <a:solidFill>
                  <a:srgbClr val="221F1F"/>
                </a:solidFill>
                <a:latin typeface="Lucida Sans Unicode"/>
                <a:cs typeface="Lucida Sans Unicode"/>
              </a:rPr>
              <a:t>135</a:t>
            </a:r>
            <a:r>
              <a:rPr lang="fr-FR" sz="2400" spc="-125" dirty="0" smtClean="0">
                <a:solidFill>
                  <a:srgbClr val="221F1F"/>
                </a:solidFill>
                <a:latin typeface="Lucida Sans Unicode"/>
                <a:cs typeface="Lucida Sans Unicode"/>
              </a:rPr>
              <a:t> </a:t>
            </a:r>
            <a:r>
              <a:rPr lang="fr-FR" sz="2400" spc="-150" dirty="0">
                <a:solidFill>
                  <a:srgbClr val="221F1F"/>
                </a:solidFill>
                <a:latin typeface="Lucida Sans Unicode"/>
                <a:cs typeface="Lucida Sans Unicode"/>
              </a:rPr>
              <a:t>600</a:t>
            </a:r>
            <a:r>
              <a:rPr lang="fr-FR" sz="2400" spc="-125" dirty="0">
                <a:solidFill>
                  <a:srgbClr val="221F1F"/>
                </a:solidFill>
                <a:latin typeface="Lucida Sans Unicode"/>
                <a:cs typeface="Lucida Sans Unicode"/>
              </a:rPr>
              <a:t> </a:t>
            </a:r>
            <a:r>
              <a:rPr lang="fr-FR" sz="2400" spc="-60" dirty="0">
                <a:solidFill>
                  <a:srgbClr val="221F1F"/>
                </a:solidFill>
                <a:latin typeface="Lucida Sans Unicode"/>
                <a:cs typeface="Lucida Sans Unicode"/>
              </a:rPr>
              <a:t>cas</a:t>
            </a:r>
            <a:r>
              <a:rPr lang="fr-FR" sz="2400" spc="-130" dirty="0">
                <a:solidFill>
                  <a:srgbClr val="221F1F"/>
                </a:solidFill>
                <a:latin typeface="Lucida Sans Unicode"/>
                <a:cs typeface="Lucida Sans Unicode"/>
              </a:rPr>
              <a:t> </a:t>
            </a:r>
            <a:r>
              <a:rPr lang="fr-FR" sz="2400" spc="-20" dirty="0">
                <a:solidFill>
                  <a:srgbClr val="221F1F"/>
                </a:solidFill>
                <a:latin typeface="Lucida Sans Unicode"/>
                <a:cs typeface="Lucida Sans Unicode"/>
              </a:rPr>
              <a:t>de</a:t>
            </a:r>
            <a:r>
              <a:rPr lang="fr-FR" sz="2400" spc="-125" dirty="0">
                <a:solidFill>
                  <a:srgbClr val="221F1F"/>
                </a:solidFill>
                <a:latin typeface="Lucida Sans Unicode"/>
                <a:cs typeface="Lucida Sans Unicode"/>
              </a:rPr>
              <a:t> </a:t>
            </a:r>
            <a:r>
              <a:rPr lang="fr-FR" sz="2400" spc="-30" dirty="0">
                <a:solidFill>
                  <a:srgbClr val="221F1F"/>
                </a:solidFill>
                <a:latin typeface="Lucida Sans Unicode"/>
                <a:cs typeface="Lucida Sans Unicode"/>
              </a:rPr>
              <a:t>diabète</a:t>
            </a:r>
            <a:r>
              <a:rPr lang="fr-FR" sz="2400" spc="-110" dirty="0">
                <a:solidFill>
                  <a:srgbClr val="221F1F"/>
                </a:solidFill>
                <a:latin typeface="Lucida Sans Unicode"/>
                <a:cs typeface="Lucida Sans Unicode"/>
              </a:rPr>
              <a:t> </a:t>
            </a:r>
            <a:r>
              <a:rPr lang="fr-FR" sz="2400" spc="-10" dirty="0">
                <a:solidFill>
                  <a:srgbClr val="221F1F"/>
                </a:solidFill>
                <a:latin typeface="Lucida Sans Unicode"/>
                <a:cs typeface="Lucida Sans Unicode"/>
              </a:rPr>
              <a:t>en</a:t>
            </a:r>
            <a:r>
              <a:rPr lang="fr-FR" sz="2400" spc="-135" dirty="0">
                <a:solidFill>
                  <a:srgbClr val="221F1F"/>
                </a:solidFill>
                <a:latin typeface="Lucida Sans Unicode"/>
                <a:cs typeface="Lucida Sans Unicode"/>
              </a:rPr>
              <a:t> </a:t>
            </a:r>
            <a:r>
              <a:rPr lang="fr-FR" sz="2400" spc="-150" dirty="0">
                <a:solidFill>
                  <a:srgbClr val="221F1F"/>
                </a:solidFill>
                <a:latin typeface="Lucida Sans Unicode"/>
                <a:cs typeface="Lucida Sans Unicode"/>
              </a:rPr>
              <a:t>2017</a:t>
            </a:r>
            <a:r>
              <a:rPr lang="fr-FR" sz="2400" spc="-120" dirty="0">
                <a:solidFill>
                  <a:srgbClr val="221F1F"/>
                </a:solidFill>
                <a:latin typeface="Lucida Sans Unicode"/>
                <a:cs typeface="Lucida Sans Unicode"/>
              </a:rPr>
              <a:t> </a:t>
            </a:r>
            <a:r>
              <a:rPr lang="fr-FR" sz="2400" spc="-45" dirty="0">
                <a:solidFill>
                  <a:srgbClr val="221F1F"/>
                </a:solidFill>
                <a:latin typeface="Lucida Sans Unicode"/>
                <a:cs typeface="Lucida Sans Unicode"/>
              </a:rPr>
              <a:t>selon</a:t>
            </a:r>
            <a:r>
              <a:rPr lang="fr-FR" sz="2400" spc="-120" dirty="0">
                <a:solidFill>
                  <a:srgbClr val="221F1F"/>
                </a:solidFill>
                <a:latin typeface="Lucida Sans Unicode"/>
                <a:cs typeface="Lucida Sans Unicode"/>
              </a:rPr>
              <a:t> </a:t>
            </a:r>
            <a:r>
              <a:rPr lang="fr-FR" sz="2400" spc="-40" dirty="0">
                <a:solidFill>
                  <a:srgbClr val="221F1F"/>
                </a:solidFill>
                <a:latin typeface="Lucida Sans Unicode"/>
                <a:cs typeface="Lucida Sans Unicode"/>
              </a:rPr>
              <a:t>la</a:t>
            </a:r>
            <a:r>
              <a:rPr lang="fr-FR" sz="2400" spc="-110" dirty="0">
                <a:solidFill>
                  <a:srgbClr val="221F1F"/>
                </a:solidFill>
                <a:latin typeface="Lucida Sans Unicode"/>
                <a:cs typeface="Lucida Sans Unicode"/>
              </a:rPr>
              <a:t> </a:t>
            </a:r>
            <a:r>
              <a:rPr lang="fr-FR" sz="2400" spc="-35" dirty="0">
                <a:solidFill>
                  <a:srgbClr val="221F1F"/>
                </a:solidFill>
                <a:latin typeface="Lucida Sans Unicode"/>
                <a:cs typeface="Lucida Sans Unicode"/>
              </a:rPr>
              <a:t>Fédération</a:t>
            </a:r>
            <a:r>
              <a:rPr lang="fr-FR" sz="2400" spc="-114" dirty="0">
                <a:solidFill>
                  <a:srgbClr val="221F1F"/>
                </a:solidFill>
                <a:latin typeface="Lucida Sans Unicode"/>
                <a:cs typeface="Lucida Sans Unicode"/>
              </a:rPr>
              <a:t> </a:t>
            </a:r>
            <a:r>
              <a:rPr lang="fr-FR" sz="2400" spc="-25" dirty="0">
                <a:solidFill>
                  <a:srgbClr val="221F1F"/>
                </a:solidFill>
                <a:latin typeface="Lucida Sans Unicode"/>
                <a:cs typeface="Lucida Sans Unicode"/>
              </a:rPr>
              <a:t>Internationale</a:t>
            </a:r>
            <a:r>
              <a:rPr lang="fr-FR" sz="2400" spc="-100" dirty="0">
                <a:solidFill>
                  <a:srgbClr val="221F1F"/>
                </a:solidFill>
                <a:latin typeface="Lucida Sans Unicode"/>
                <a:cs typeface="Lucida Sans Unicode"/>
              </a:rPr>
              <a:t> </a:t>
            </a:r>
            <a:r>
              <a:rPr lang="fr-FR" sz="2400" spc="-20" dirty="0">
                <a:solidFill>
                  <a:srgbClr val="221F1F"/>
                </a:solidFill>
                <a:latin typeface="Lucida Sans Unicode"/>
                <a:cs typeface="Lucida Sans Unicode"/>
              </a:rPr>
              <a:t>de </a:t>
            </a:r>
            <a:r>
              <a:rPr lang="fr-FR" sz="2400" spc="-745" dirty="0">
                <a:solidFill>
                  <a:srgbClr val="221F1F"/>
                </a:solidFill>
                <a:latin typeface="Lucida Sans Unicode"/>
                <a:cs typeface="Lucida Sans Unicode"/>
              </a:rPr>
              <a:t> </a:t>
            </a:r>
            <a:r>
              <a:rPr lang="fr-FR" sz="2400" spc="-30" dirty="0" smtClean="0">
                <a:solidFill>
                  <a:srgbClr val="221F1F"/>
                </a:solidFill>
                <a:latin typeface="Lucida Sans Unicode"/>
                <a:cs typeface="Lucida Sans Unicode"/>
              </a:rPr>
              <a:t>Diabète</a:t>
            </a:r>
            <a:endParaRPr lang="fr-FR" sz="2400" dirty="0" smtClean="0">
              <a:latin typeface="Lucida Sans Unicode"/>
              <a:cs typeface="Lucida Sans Unicode"/>
            </a:endParaRPr>
          </a:p>
          <a:p>
            <a:pPr marL="407034">
              <a:lnSpc>
                <a:spcPct val="100000"/>
              </a:lnSpc>
              <a:spcBef>
                <a:spcPts val="100"/>
              </a:spcBef>
              <a:buClr>
                <a:srgbClr val="221F1F"/>
              </a:buClr>
              <a:buFont typeface="Arial MT"/>
              <a:buChar char="•"/>
              <a:tabLst>
                <a:tab pos="407034" algn="l"/>
                <a:tab pos="407670" algn="l"/>
              </a:tabLst>
            </a:pPr>
            <a:r>
              <a:rPr lang="fr-FR" spc="-45" dirty="0" smtClean="0"/>
              <a:t>Initiative</a:t>
            </a:r>
            <a:r>
              <a:rPr lang="fr-FR" spc="-114" dirty="0" smtClean="0"/>
              <a:t> </a:t>
            </a:r>
            <a:r>
              <a:rPr lang="fr-FR" spc="-125" dirty="0"/>
              <a:t>d’un </a:t>
            </a:r>
            <a:r>
              <a:rPr lang="fr-FR" spc="-50" dirty="0"/>
              <a:t>projet</a:t>
            </a:r>
            <a:r>
              <a:rPr lang="fr-FR" spc="-120" dirty="0"/>
              <a:t> </a:t>
            </a:r>
            <a:r>
              <a:rPr lang="fr-FR" spc="-50" dirty="0"/>
              <a:t>pilote</a:t>
            </a:r>
            <a:r>
              <a:rPr lang="fr-FR" spc="-110" dirty="0"/>
              <a:t> </a:t>
            </a:r>
            <a:r>
              <a:rPr lang="fr-FR" spc="-15" dirty="0"/>
              <a:t>de</a:t>
            </a:r>
            <a:r>
              <a:rPr lang="fr-FR" spc="-130" dirty="0"/>
              <a:t> </a:t>
            </a:r>
            <a:r>
              <a:rPr lang="fr-FR" spc="-80" dirty="0"/>
              <a:t>télé-ophtalmologie</a:t>
            </a:r>
            <a:r>
              <a:rPr lang="fr-FR" spc="-90" dirty="0"/>
              <a:t> </a:t>
            </a:r>
            <a:r>
              <a:rPr lang="fr-FR" spc="-35" dirty="0"/>
              <a:t>dans</a:t>
            </a:r>
            <a:r>
              <a:rPr lang="fr-FR" spc="-105" dirty="0"/>
              <a:t> </a:t>
            </a:r>
            <a:r>
              <a:rPr lang="fr-FR" spc="-145" dirty="0"/>
              <a:t>3</a:t>
            </a:r>
            <a:r>
              <a:rPr lang="fr-FR" spc="-125" dirty="0"/>
              <a:t> </a:t>
            </a:r>
            <a:r>
              <a:rPr lang="fr-FR" spc="-45" dirty="0"/>
              <a:t>centres</a:t>
            </a:r>
            <a:r>
              <a:rPr lang="fr-FR" spc="-130" dirty="0"/>
              <a:t> </a:t>
            </a:r>
            <a:r>
              <a:rPr lang="fr-FR" spc="-15" dirty="0"/>
              <a:t>de</a:t>
            </a:r>
            <a:r>
              <a:rPr lang="fr-FR" spc="-125" dirty="0"/>
              <a:t> </a:t>
            </a:r>
            <a:r>
              <a:rPr lang="fr-FR" spc="-30" dirty="0" smtClean="0"/>
              <a:t>santé ( Mame Abdou Aziz SY </a:t>
            </a:r>
            <a:r>
              <a:rPr lang="fr-FR" spc="-30" dirty="0" err="1" smtClean="0"/>
              <a:t>Dabakh</a:t>
            </a:r>
            <a:r>
              <a:rPr lang="fr-FR" spc="-30" dirty="0" smtClean="0"/>
              <a:t> ,Philippe </a:t>
            </a:r>
            <a:r>
              <a:rPr lang="fr-FR" spc="-30" dirty="0" err="1" smtClean="0"/>
              <a:t>Maguilen</a:t>
            </a:r>
            <a:r>
              <a:rPr lang="fr-FR" spc="-30" dirty="0" smtClean="0"/>
              <a:t> Senghor, et l’</a:t>
            </a:r>
            <a:r>
              <a:rPr lang="fr-FR" spc="-30" dirty="0" err="1" smtClean="0"/>
              <a:t>hopital</a:t>
            </a:r>
            <a:r>
              <a:rPr lang="fr-FR" spc="-30" dirty="0" smtClean="0"/>
              <a:t> </a:t>
            </a:r>
            <a:r>
              <a:rPr lang="fr-FR" spc="-30" dirty="0" err="1" smtClean="0"/>
              <a:t>Abass</a:t>
            </a:r>
            <a:r>
              <a:rPr lang="fr-FR" spc="-30" dirty="0" smtClean="0"/>
              <a:t> NDAO )</a:t>
            </a:r>
          </a:p>
          <a:p>
            <a:pPr marL="407034">
              <a:lnSpc>
                <a:spcPct val="100000"/>
              </a:lnSpc>
              <a:spcBef>
                <a:spcPts val="100"/>
              </a:spcBef>
              <a:buClr>
                <a:srgbClr val="221F1F"/>
              </a:buClr>
              <a:buFont typeface="Arial MT"/>
              <a:buChar char="•"/>
              <a:tabLst>
                <a:tab pos="407034" algn="l"/>
                <a:tab pos="407670" algn="l"/>
              </a:tabLst>
            </a:pPr>
            <a:r>
              <a:rPr lang="fr-FR" spc="-15" dirty="0" smtClean="0"/>
              <a:t>Porteurs</a:t>
            </a:r>
            <a:r>
              <a:rPr lang="fr-FR" spc="-114" dirty="0" smtClean="0"/>
              <a:t> </a:t>
            </a:r>
            <a:r>
              <a:rPr lang="fr-FR" spc="-30" dirty="0"/>
              <a:t>du</a:t>
            </a:r>
            <a:r>
              <a:rPr lang="fr-FR" spc="-110" dirty="0"/>
              <a:t> </a:t>
            </a:r>
            <a:r>
              <a:rPr lang="fr-FR" spc="-50" dirty="0" smtClean="0"/>
              <a:t>projet </a:t>
            </a:r>
            <a:r>
              <a:rPr lang="fr-FR" spc="-125" dirty="0" smtClean="0"/>
              <a:t>:</a:t>
            </a:r>
            <a:r>
              <a:rPr lang="fr-FR" spc="-140" dirty="0" smtClean="0"/>
              <a:t> </a:t>
            </a:r>
            <a:r>
              <a:rPr lang="fr-FR" spc="-30" dirty="0"/>
              <a:t>Ministère</a:t>
            </a:r>
            <a:r>
              <a:rPr lang="fr-FR" spc="-114" dirty="0"/>
              <a:t> </a:t>
            </a:r>
            <a:r>
              <a:rPr lang="fr-FR" spc="-20" dirty="0"/>
              <a:t>de</a:t>
            </a:r>
            <a:r>
              <a:rPr lang="fr-FR" spc="-125" dirty="0"/>
              <a:t> </a:t>
            </a:r>
            <a:r>
              <a:rPr lang="fr-FR" spc="-40" dirty="0"/>
              <a:t>la</a:t>
            </a:r>
            <a:r>
              <a:rPr lang="fr-FR" spc="-130" dirty="0"/>
              <a:t> </a:t>
            </a:r>
            <a:r>
              <a:rPr lang="fr-FR" spc="-35" dirty="0"/>
              <a:t>santé</a:t>
            </a:r>
            <a:r>
              <a:rPr lang="fr-FR" spc="-105" dirty="0"/>
              <a:t> </a:t>
            </a:r>
            <a:r>
              <a:rPr lang="fr-FR" spc="-30" dirty="0"/>
              <a:t>du</a:t>
            </a:r>
            <a:r>
              <a:rPr lang="fr-FR" spc="-135" dirty="0"/>
              <a:t> </a:t>
            </a:r>
            <a:r>
              <a:rPr lang="fr-FR" spc="-55" dirty="0"/>
              <a:t>Sénégal,</a:t>
            </a:r>
            <a:r>
              <a:rPr lang="fr-FR" spc="-114" dirty="0"/>
              <a:t> </a:t>
            </a:r>
            <a:r>
              <a:rPr lang="fr-FR" spc="-65" dirty="0"/>
              <a:t>l’OMS</a:t>
            </a:r>
            <a:r>
              <a:rPr lang="fr-FR" spc="-130" dirty="0"/>
              <a:t> </a:t>
            </a:r>
            <a:r>
              <a:rPr lang="fr-FR" spc="-25" dirty="0"/>
              <a:t>et</a:t>
            </a:r>
            <a:r>
              <a:rPr lang="fr-FR" spc="-135" dirty="0"/>
              <a:t> </a:t>
            </a:r>
            <a:r>
              <a:rPr lang="fr-FR" spc="-114" dirty="0"/>
              <a:t>l’UIT</a:t>
            </a:r>
            <a:endParaRPr lang="en-US" dirty="0"/>
          </a:p>
        </p:txBody>
      </p:sp>
    </p:spTree>
    <p:extLst>
      <p:ext uri="{BB962C8B-B14F-4D97-AF65-F5344CB8AC3E}">
        <p14:creationId xmlns:p14="http://schemas.microsoft.com/office/powerpoint/2010/main" val="227281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C45F8-D1E5-7947-9261-19EF73A5E5FE}"/>
              </a:ext>
            </a:extLst>
          </p:cNvPr>
          <p:cNvSpPr>
            <a:spLocks noGrp="1"/>
          </p:cNvSpPr>
          <p:nvPr>
            <p:ph type="title"/>
          </p:nvPr>
        </p:nvSpPr>
        <p:spPr>
          <a:xfrm>
            <a:off x="3196718" y="168578"/>
            <a:ext cx="2548317" cy="572700"/>
          </a:xfrm>
          <a:solidFill>
            <a:schemeClr val="accent1">
              <a:lumMod val="40000"/>
              <a:lumOff val="60000"/>
            </a:schemeClr>
          </a:solidFill>
          <a:ln>
            <a:noFill/>
          </a:ln>
        </p:spPr>
        <p:txBody>
          <a:bodyPr spcFirstLastPara="1" wrap="square" lIns="91425" tIns="91425" rIns="91425" bIns="91425" anchor="t" anchorCtr="0">
            <a:noAutofit/>
          </a:bodyPr>
          <a:lstStyle/>
          <a:p>
            <a:r>
              <a:rPr lang="fr-FR" sz="2400" b="1" dirty="0">
                <a:latin typeface="Calibri" panose="020F0502020204030204" pitchFamily="34" charset="0"/>
                <a:cs typeface="Calibri" panose="020F0502020204030204" pitchFamily="34" charset="0"/>
              </a:rPr>
              <a:t>MÉTHODOLOGIE </a:t>
            </a:r>
          </a:p>
        </p:txBody>
      </p:sp>
      <p:sp>
        <p:nvSpPr>
          <p:cNvPr id="3" name="Espace réservé du texte 2">
            <a:extLst>
              <a:ext uri="{FF2B5EF4-FFF2-40B4-BE49-F238E27FC236}">
                <a16:creationId xmlns:a16="http://schemas.microsoft.com/office/drawing/2014/main" id="{B309C09B-91D6-984C-B118-B358A71A1239}"/>
              </a:ext>
            </a:extLst>
          </p:cNvPr>
          <p:cNvSpPr>
            <a:spLocks noGrp="1"/>
          </p:cNvSpPr>
          <p:nvPr>
            <p:ph type="body" idx="1"/>
          </p:nvPr>
        </p:nvSpPr>
        <p:spPr>
          <a:xfrm>
            <a:off x="4470877" y="741278"/>
            <a:ext cx="4673123" cy="835813"/>
          </a:xfrm>
        </p:spPr>
        <p:txBody>
          <a:bodyPr/>
          <a:lstStyle/>
          <a:p>
            <a:pPr algn="ctr"/>
            <a:r>
              <a:rPr lang="fr-FR" dirty="0">
                <a:solidFill>
                  <a:schemeClr val="tx1"/>
                </a:solidFill>
              </a:rPr>
              <a:t>Convention de partenariat entre le ministère de la santé et l’UIT </a:t>
            </a:r>
          </a:p>
        </p:txBody>
      </p:sp>
      <p:pic>
        <p:nvPicPr>
          <p:cNvPr id="4" name="Image 3">
            <a:extLst>
              <a:ext uri="{FF2B5EF4-FFF2-40B4-BE49-F238E27FC236}">
                <a16:creationId xmlns:a16="http://schemas.microsoft.com/office/drawing/2014/main" id="{46C1824A-9F51-CD40-9D23-E417FE36BA67}"/>
              </a:ext>
            </a:extLst>
          </p:cNvPr>
          <p:cNvPicPr>
            <a:picLocks noChangeAspect="1"/>
          </p:cNvPicPr>
          <p:nvPr/>
        </p:nvPicPr>
        <p:blipFill rotWithShape="1">
          <a:blip r:embed="rId2"/>
          <a:srcRect t="15468"/>
          <a:stretch/>
        </p:blipFill>
        <p:spPr>
          <a:xfrm>
            <a:off x="4470877" y="1719231"/>
            <a:ext cx="4617104" cy="2927196"/>
          </a:xfrm>
          <a:prstGeom prst="rect">
            <a:avLst/>
          </a:prstGeom>
        </p:spPr>
      </p:pic>
      <p:pic>
        <p:nvPicPr>
          <p:cNvPr id="5" name="Image 4">
            <a:extLst>
              <a:ext uri="{FF2B5EF4-FFF2-40B4-BE49-F238E27FC236}">
                <a16:creationId xmlns:a16="http://schemas.microsoft.com/office/drawing/2014/main" id="{285AF3F9-470E-DD4B-BD3C-4EF8293DC707}"/>
              </a:ext>
            </a:extLst>
          </p:cNvPr>
          <p:cNvPicPr>
            <a:picLocks noChangeAspect="1"/>
          </p:cNvPicPr>
          <p:nvPr/>
        </p:nvPicPr>
        <p:blipFill rotWithShape="1">
          <a:blip r:embed="rId3"/>
          <a:srcRect r="11057"/>
          <a:stretch/>
        </p:blipFill>
        <p:spPr>
          <a:xfrm>
            <a:off x="13906" y="1719231"/>
            <a:ext cx="2169796" cy="1411287"/>
          </a:xfrm>
          <a:prstGeom prst="rect">
            <a:avLst/>
          </a:prstGeom>
        </p:spPr>
      </p:pic>
      <p:pic>
        <p:nvPicPr>
          <p:cNvPr id="6" name="Image 5">
            <a:extLst>
              <a:ext uri="{FF2B5EF4-FFF2-40B4-BE49-F238E27FC236}">
                <a16:creationId xmlns:a16="http://schemas.microsoft.com/office/drawing/2014/main" id="{F6CF1CD6-4EE2-CD4C-BAA4-862765282BBC}"/>
              </a:ext>
            </a:extLst>
          </p:cNvPr>
          <p:cNvPicPr>
            <a:picLocks noChangeAspect="1"/>
          </p:cNvPicPr>
          <p:nvPr/>
        </p:nvPicPr>
        <p:blipFill>
          <a:blip r:embed="rId4"/>
          <a:stretch>
            <a:fillRect/>
          </a:stretch>
        </p:blipFill>
        <p:spPr>
          <a:xfrm>
            <a:off x="2250773" y="1719231"/>
            <a:ext cx="2058588" cy="1411287"/>
          </a:xfrm>
          <a:prstGeom prst="rect">
            <a:avLst/>
          </a:prstGeom>
        </p:spPr>
      </p:pic>
      <p:sp>
        <p:nvSpPr>
          <p:cNvPr id="7" name="ZoneTexte 6">
            <a:extLst>
              <a:ext uri="{FF2B5EF4-FFF2-40B4-BE49-F238E27FC236}">
                <a16:creationId xmlns:a16="http://schemas.microsoft.com/office/drawing/2014/main" id="{5584E3C8-3DE7-454F-9585-BA69AB7684AA}"/>
              </a:ext>
            </a:extLst>
          </p:cNvPr>
          <p:cNvSpPr txBox="1"/>
          <p:nvPr/>
        </p:nvSpPr>
        <p:spPr>
          <a:xfrm>
            <a:off x="1301211" y="795901"/>
            <a:ext cx="1978856" cy="923330"/>
          </a:xfrm>
          <a:prstGeom prst="rect">
            <a:avLst/>
          </a:prstGeom>
          <a:solidFill>
            <a:schemeClr val="accent6">
              <a:lumMod val="20000"/>
              <a:lumOff val="80000"/>
            </a:schemeClr>
          </a:solidFill>
        </p:spPr>
        <p:txBody>
          <a:bodyPr wrap="square" rtlCol="0">
            <a:spAutoFit/>
          </a:bodyPr>
          <a:lstStyle/>
          <a:p>
            <a:pPr marL="285750" indent="-285750" algn="ctr">
              <a:buFont typeface="Arial" panose="020B0604020202020204" pitchFamily="34" charset="0"/>
              <a:buChar char="•"/>
            </a:pPr>
            <a:r>
              <a:rPr lang="fr-FR" sz="1800" dirty="0"/>
              <a:t>Deux centres de Diabète et d’hypertension </a:t>
            </a:r>
          </a:p>
        </p:txBody>
      </p:sp>
      <p:pic>
        <p:nvPicPr>
          <p:cNvPr id="8" name="Image 7">
            <a:extLst>
              <a:ext uri="{FF2B5EF4-FFF2-40B4-BE49-F238E27FC236}">
                <a16:creationId xmlns:a16="http://schemas.microsoft.com/office/drawing/2014/main" id="{D593FEE9-6185-9046-A11B-3949935D0747}"/>
              </a:ext>
            </a:extLst>
          </p:cNvPr>
          <p:cNvPicPr>
            <a:picLocks noChangeAspect="1"/>
          </p:cNvPicPr>
          <p:nvPr/>
        </p:nvPicPr>
        <p:blipFill>
          <a:blip r:embed="rId5"/>
          <a:stretch>
            <a:fillRect/>
          </a:stretch>
        </p:blipFill>
        <p:spPr>
          <a:xfrm>
            <a:off x="110401" y="307943"/>
            <a:ext cx="937603" cy="1411288"/>
          </a:xfrm>
          <a:prstGeom prst="rect">
            <a:avLst/>
          </a:prstGeom>
        </p:spPr>
      </p:pic>
      <p:pic>
        <p:nvPicPr>
          <p:cNvPr id="9" name="Image 8">
            <a:extLst>
              <a:ext uri="{FF2B5EF4-FFF2-40B4-BE49-F238E27FC236}">
                <a16:creationId xmlns:a16="http://schemas.microsoft.com/office/drawing/2014/main" id="{048BD804-3729-314C-AD37-40E0ACFA394D}"/>
              </a:ext>
            </a:extLst>
          </p:cNvPr>
          <p:cNvPicPr>
            <a:picLocks noChangeAspect="1"/>
          </p:cNvPicPr>
          <p:nvPr/>
        </p:nvPicPr>
        <p:blipFill>
          <a:blip r:embed="rId6"/>
          <a:stretch>
            <a:fillRect/>
          </a:stretch>
        </p:blipFill>
        <p:spPr>
          <a:xfrm>
            <a:off x="1608375" y="3449335"/>
            <a:ext cx="2465629" cy="1641405"/>
          </a:xfrm>
          <a:prstGeom prst="rect">
            <a:avLst/>
          </a:prstGeom>
          <a:ln w="12700">
            <a:solidFill>
              <a:schemeClr val="tx1"/>
            </a:solidFill>
          </a:ln>
        </p:spPr>
      </p:pic>
      <p:sp>
        <p:nvSpPr>
          <p:cNvPr id="10" name="Espace réservé du texte 2">
            <a:extLst>
              <a:ext uri="{FF2B5EF4-FFF2-40B4-BE49-F238E27FC236}">
                <a16:creationId xmlns:a16="http://schemas.microsoft.com/office/drawing/2014/main" id="{9CCDEAC9-6724-964E-9298-0D949CF12D35}"/>
              </a:ext>
            </a:extLst>
          </p:cNvPr>
          <p:cNvSpPr txBox="1">
            <a:spLocks/>
          </p:cNvSpPr>
          <p:nvPr/>
        </p:nvSpPr>
        <p:spPr>
          <a:xfrm>
            <a:off x="1434809" y="3121415"/>
            <a:ext cx="2688910" cy="485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buNone/>
            </a:pPr>
            <a:r>
              <a:rPr lang="fr-FR" sz="1400" dirty="0">
                <a:solidFill>
                  <a:schemeClr val="tx1"/>
                </a:solidFill>
              </a:rPr>
              <a:t>Clinique d’ophtalmologie</a:t>
            </a:r>
          </a:p>
        </p:txBody>
      </p:sp>
      <p:pic>
        <p:nvPicPr>
          <p:cNvPr id="12" name="Image 11">
            <a:extLst>
              <a:ext uri="{FF2B5EF4-FFF2-40B4-BE49-F238E27FC236}">
                <a16:creationId xmlns:a16="http://schemas.microsoft.com/office/drawing/2014/main" id="{27DBD59E-1349-A34A-B46A-19D284AFE883}"/>
              </a:ext>
            </a:extLst>
          </p:cNvPr>
          <p:cNvPicPr>
            <a:picLocks noChangeAspect="1"/>
          </p:cNvPicPr>
          <p:nvPr/>
        </p:nvPicPr>
        <p:blipFill>
          <a:blip r:embed="rId7"/>
          <a:stretch>
            <a:fillRect/>
          </a:stretch>
        </p:blipFill>
        <p:spPr>
          <a:xfrm>
            <a:off x="93843" y="4075098"/>
            <a:ext cx="1340953" cy="915208"/>
          </a:xfrm>
          <a:prstGeom prst="rect">
            <a:avLst/>
          </a:prstGeom>
        </p:spPr>
      </p:pic>
      <p:sp>
        <p:nvSpPr>
          <p:cNvPr id="13" name="Espace réservé du texte 2">
            <a:extLst>
              <a:ext uri="{FF2B5EF4-FFF2-40B4-BE49-F238E27FC236}">
                <a16:creationId xmlns:a16="http://schemas.microsoft.com/office/drawing/2014/main" id="{19F07DAB-FA63-0C4D-B313-86F61E77344C}"/>
              </a:ext>
            </a:extLst>
          </p:cNvPr>
          <p:cNvSpPr txBox="1">
            <a:spLocks/>
          </p:cNvSpPr>
          <p:nvPr/>
        </p:nvSpPr>
        <p:spPr>
          <a:xfrm>
            <a:off x="-75799" y="3153694"/>
            <a:ext cx="1687304" cy="9001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buNone/>
            </a:pPr>
            <a:r>
              <a:rPr lang="fr-FR" sz="1400" dirty="0">
                <a:solidFill>
                  <a:schemeClr val="tx1"/>
                </a:solidFill>
              </a:rPr>
              <a:t>Plateforme de télémédecine </a:t>
            </a:r>
            <a:r>
              <a:rPr lang="fr-FR" sz="1400" dirty="0" err="1">
                <a:solidFill>
                  <a:schemeClr val="tx1"/>
                </a:solidFill>
              </a:rPr>
              <a:t>Bogou</a:t>
            </a:r>
            <a:endParaRPr lang="fr-FR" sz="1400" dirty="0">
              <a:solidFill>
                <a:schemeClr val="tx1"/>
              </a:solidFill>
            </a:endParaRPr>
          </a:p>
        </p:txBody>
      </p:sp>
    </p:spTree>
    <p:extLst>
      <p:ext uri="{BB962C8B-B14F-4D97-AF65-F5344CB8AC3E}">
        <p14:creationId xmlns:p14="http://schemas.microsoft.com/office/powerpoint/2010/main" val="13367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rotWithShape="1">
          <a:blip r:embed="rId3">
            <a:alphaModFix/>
          </a:blip>
          <a:srcRect l="13429" r="16188"/>
          <a:stretch/>
        </p:blipFill>
        <p:spPr>
          <a:xfrm flipH="1">
            <a:off x="0" y="42250"/>
            <a:ext cx="3305800" cy="4838700"/>
          </a:xfrm>
          <a:prstGeom prst="rect">
            <a:avLst/>
          </a:prstGeom>
          <a:noFill/>
          <a:ln>
            <a:noFill/>
          </a:ln>
        </p:spPr>
      </p:pic>
      <p:sp>
        <p:nvSpPr>
          <p:cNvPr id="99" name="Google Shape;99;p17"/>
          <p:cNvSpPr/>
          <p:nvPr/>
        </p:nvSpPr>
        <p:spPr>
          <a:xfrm>
            <a:off x="0" y="0"/>
            <a:ext cx="3672300" cy="5143500"/>
          </a:xfrm>
          <a:prstGeom prst="rect">
            <a:avLst/>
          </a:prstGeom>
          <a:solidFill>
            <a:srgbClr val="44B8F6">
              <a:alpha val="4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7"/>
          <p:cNvSpPr txBox="1"/>
          <p:nvPr/>
        </p:nvSpPr>
        <p:spPr>
          <a:xfrm>
            <a:off x="3763926" y="927999"/>
            <a:ext cx="5284381" cy="40788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600" b="0" i="0" u="none" strike="noStrike" cap="none" dirty="0">
                <a:solidFill>
                  <a:srgbClr val="0071AD"/>
                </a:solidFill>
                <a:latin typeface="+mj-lt"/>
                <a:ea typeface="Arial Narrow"/>
                <a:cs typeface="Arial Narrow"/>
                <a:sym typeface="Arial Narrow"/>
              </a:rPr>
              <a:t>1) Prise de photo  (4 cliché par pa</a:t>
            </a:r>
            <a:r>
              <a:rPr lang="fr-FR" sz="1600" b="0" i="0" u="none" strike="noStrike" cap="none" dirty="0" err="1">
                <a:solidFill>
                  <a:srgbClr val="0071AD"/>
                </a:solidFill>
                <a:latin typeface="+mj-lt"/>
                <a:ea typeface="Arial Narrow"/>
                <a:cs typeface="Arial Narrow"/>
                <a:sym typeface="Arial Narrow"/>
              </a:rPr>
              <a:t>t</a:t>
            </a:r>
            <a:r>
              <a:rPr lang="ru" sz="1600" b="0" i="0" u="none" strike="noStrike" cap="none" dirty="0">
                <a:solidFill>
                  <a:srgbClr val="0071AD"/>
                </a:solidFill>
                <a:latin typeface="+mj-lt"/>
                <a:ea typeface="Arial Narrow"/>
                <a:cs typeface="Arial Narrow"/>
                <a:sym typeface="Arial Narrow"/>
              </a:rPr>
              <a:t>ient) ( no de photo)</a:t>
            </a: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r>
              <a:rPr lang="ru" sz="1600" b="0" i="0" u="none" strike="noStrike" cap="none" dirty="0">
                <a:solidFill>
                  <a:srgbClr val="0071AD"/>
                </a:solidFill>
                <a:latin typeface="+mj-lt"/>
                <a:ea typeface="Arial Narrow"/>
                <a:cs typeface="Arial Narrow"/>
                <a:sym typeface="Arial Narrow"/>
              </a:rPr>
              <a:t>2) Transfert de la mémoire du rétinographe vers un PC local. En local, un logiciel </a:t>
            </a:r>
            <a:r>
              <a:rPr lang="fr-FR" sz="1600" b="0" i="0" u="none" strike="noStrike" cap="none" dirty="0">
                <a:solidFill>
                  <a:srgbClr val="0071AD"/>
                </a:solidFill>
                <a:latin typeface="+mj-lt"/>
                <a:ea typeface="Arial Narrow"/>
                <a:cs typeface="Arial Narrow"/>
                <a:sym typeface="Arial Narrow"/>
              </a:rPr>
              <a:t>(</a:t>
            </a:r>
            <a:r>
              <a:rPr lang="fr-FR" sz="1600" b="0" i="0" u="none" strike="noStrike" cap="none" dirty="0" err="1">
                <a:solidFill>
                  <a:srgbClr val="0071AD"/>
                </a:solidFill>
                <a:latin typeface="+mj-lt"/>
                <a:ea typeface="Arial Narrow"/>
                <a:cs typeface="Arial Narrow"/>
                <a:sym typeface="Arial Narrow"/>
              </a:rPr>
              <a:t>Bogou</a:t>
            </a:r>
            <a:r>
              <a:rPr lang="fr-FR" sz="1600" b="0" i="0" u="none" strike="noStrike" cap="none" dirty="0">
                <a:solidFill>
                  <a:srgbClr val="0071AD"/>
                </a:solidFill>
                <a:latin typeface="+mj-lt"/>
                <a:ea typeface="Arial Narrow"/>
                <a:cs typeface="Arial Narrow"/>
                <a:sym typeface="Arial Narrow"/>
              </a:rPr>
              <a:t>) </a:t>
            </a:r>
            <a:r>
              <a:rPr lang="ru" sz="1600" b="0" i="0" u="none" strike="noStrike" cap="none" dirty="0">
                <a:solidFill>
                  <a:srgbClr val="0071AD"/>
                </a:solidFill>
                <a:latin typeface="+mj-lt"/>
                <a:ea typeface="Arial Narrow"/>
                <a:cs typeface="Arial Narrow"/>
                <a:sym typeface="Arial Narrow"/>
              </a:rPr>
              <a:t>peut tester la qualité des images, pour éventuellement reprendre des clichés.</a:t>
            </a: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r>
              <a:rPr lang="ru" sz="1600" b="0" i="0" u="none" strike="noStrike" cap="none" dirty="0">
                <a:solidFill>
                  <a:srgbClr val="0071AD"/>
                </a:solidFill>
                <a:latin typeface="+mj-lt"/>
                <a:ea typeface="Arial Narrow"/>
                <a:cs typeface="Arial Narrow"/>
                <a:sym typeface="Arial Narrow"/>
              </a:rPr>
              <a:t>3) Connexion à la plateforme de téléOPH, ajout de données nominativees et cliniques du patient et transfert des images associées. Envoi au OPH du message “photos en attente”</a:t>
            </a: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r>
              <a:rPr lang="ru" sz="1600" b="0" i="0" u="none" strike="noStrike" cap="none" dirty="0">
                <a:solidFill>
                  <a:srgbClr val="0071AD"/>
                </a:solidFill>
                <a:latin typeface="+mj-lt"/>
                <a:ea typeface="Arial Narrow"/>
                <a:cs typeface="Arial Narrow"/>
                <a:sym typeface="Arial Narrow"/>
              </a:rPr>
              <a:t>4) Transfert des images vers la plateforme IA</a:t>
            </a: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ru" sz="1600" b="0" i="0" u="none" strike="noStrike" cap="none" dirty="0">
                <a:solidFill>
                  <a:srgbClr val="0071AD"/>
                </a:solidFill>
                <a:latin typeface="+mj-lt"/>
                <a:ea typeface="Arial Narrow"/>
                <a:cs typeface="Arial Narrow"/>
                <a:sym typeface="Arial Narrow"/>
              </a:rPr>
              <a:t>5) l’OPH, se connecte sur la plateforme de téléOPH, interprète les images. la plateforme renvoie le résultat à la clinique</a:t>
            </a:r>
            <a:endParaRPr sz="1600" b="0" i="0" u="none" strike="noStrike" cap="none" dirty="0">
              <a:solidFill>
                <a:srgbClr val="0071AD"/>
              </a:solidFill>
              <a:latin typeface="+mj-lt"/>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71AD"/>
              </a:solidFill>
              <a:latin typeface="+mj-lt"/>
              <a:ea typeface="Arial Narrow"/>
              <a:cs typeface="Arial Narrow"/>
              <a:sym typeface="Arial Narrow"/>
            </a:endParaRPr>
          </a:p>
        </p:txBody>
      </p:sp>
      <p:sp>
        <p:nvSpPr>
          <p:cNvPr id="6" name="Titre 1">
            <a:extLst>
              <a:ext uri="{FF2B5EF4-FFF2-40B4-BE49-F238E27FC236}">
                <a16:creationId xmlns:a16="http://schemas.microsoft.com/office/drawing/2014/main" id="{CE209C1E-A1A4-AF4E-A7A9-C89B0305C968}"/>
              </a:ext>
            </a:extLst>
          </p:cNvPr>
          <p:cNvSpPr txBox="1">
            <a:spLocks/>
          </p:cNvSpPr>
          <p:nvPr/>
        </p:nvSpPr>
        <p:spPr>
          <a:xfrm>
            <a:off x="4951090" y="136681"/>
            <a:ext cx="3392810" cy="541499"/>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dirty="0">
                <a:latin typeface="Calibri" panose="020F0502020204030204" pitchFamily="34" charset="0"/>
                <a:cs typeface="Calibri" panose="020F0502020204030204" pitchFamily="34" charset="0"/>
              </a:rPr>
              <a:t>MÉTHODOLOGIE </a:t>
            </a:r>
            <a:r>
              <a:rPr lang="fr-FR" sz="2400" b="1" dirty="0" smtClean="0">
                <a:latin typeface="Calibri" panose="020F0502020204030204" pitchFamily="34" charset="0"/>
                <a:cs typeface="Calibri" panose="020F0502020204030204" pitchFamily="34" charset="0"/>
              </a:rPr>
              <a:t>(Suite)</a:t>
            </a:r>
            <a:endParaRPr lang="fr-FR" sz="2400" b="1"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 y="58189"/>
            <a:ext cx="9060873" cy="5094200"/>
          </a:xfrm>
        </p:spPr>
        <p:txBody>
          <a:bodyPr/>
          <a:lstStyle/>
          <a:p>
            <a:pPr>
              <a:buFont typeface="Wingdings" panose="05000000000000000000" pitchFamily="2" charset="2"/>
              <a:buChar char="§"/>
            </a:pPr>
            <a:r>
              <a:rPr lang="fr-FR" dirty="0"/>
              <a:t>Formation des agents de  </a:t>
            </a:r>
            <a:r>
              <a:rPr lang="fr-FR" dirty="0" smtClean="0"/>
              <a:t>santé</a:t>
            </a:r>
          </a:p>
          <a:p>
            <a:pPr marL="114300" indent="0">
              <a:buNone/>
            </a:pPr>
            <a:r>
              <a:rPr lang="fr-FR" dirty="0" smtClean="0"/>
              <a:t> </a:t>
            </a:r>
            <a:r>
              <a:rPr lang="fr-FR" dirty="0"/>
              <a:t>à la prise de fond  d’œil et la télémédecine</a:t>
            </a:r>
          </a:p>
          <a:p>
            <a:pPr>
              <a:buFont typeface="Wingdings" panose="05000000000000000000" pitchFamily="2" charset="2"/>
              <a:buChar char="§"/>
            </a:pPr>
            <a:r>
              <a:rPr lang="fr-FR" dirty="0" smtClean="0"/>
              <a:t>Télé-expertise </a:t>
            </a:r>
            <a:r>
              <a:rPr lang="fr-FR" dirty="0"/>
              <a:t>entre </a:t>
            </a:r>
            <a:r>
              <a:rPr lang="fr-FR" dirty="0" smtClean="0"/>
              <a:t> </a:t>
            </a:r>
            <a:r>
              <a:rPr lang="fr-FR" dirty="0"/>
              <a:t>agents de santé formés et  </a:t>
            </a:r>
            <a:endParaRPr lang="fr-FR" dirty="0" smtClean="0"/>
          </a:p>
          <a:p>
            <a:pPr marL="114300" indent="0">
              <a:buNone/>
            </a:pPr>
            <a:r>
              <a:rPr lang="fr-FR" dirty="0" smtClean="0"/>
              <a:t>spécialistes </a:t>
            </a:r>
            <a:r>
              <a:rPr lang="fr-FR" dirty="0"/>
              <a:t>via la  plateforme «Bogou»</a:t>
            </a:r>
          </a:p>
          <a:p>
            <a:pPr>
              <a:buFont typeface="Wingdings" panose="05000000000000000000" pitchFamily="2" charset="2"/>
              <a:buChar char="§"/>
            </a:pPr>
            <a:r>
              <a:rPr lang="fr-FR" dirty="0" smtClean="0"/>
              <a:t>Possibilité d’utiliser l’intelligence artificielle</a:t>
            </a:r>
          </a:p>
          <a:p>
            <a:pPr marL="114300" indent="0">
              <a:buNone/>
            </a:pPr>
            <a:endParaRPr lang="en-US" dirty="0"/>
          </a:p>
        </p:txBody>
      </p:sp>
      <p:pic>
        <p:nvPicPr>
          <p:cNvPr id="4" name="object 7"/>
          <p:cNvPicPr/>
          <p:nvPr/>
        </p:nvPicPr>
        <p:blipFill>
          <a:blip r:embed="rId2" cstate="print"/>
          <a:stretch>
            <a:fillRect/>
          </a:stretch>
        </p:blipFill>
        <p:spPr>
          <a:xfrm>
            <a:off x="5379720" y="0"/>
            <a:ext cx="3764280" cy="5152389"/>
          </a:xfrm>
          <a:prstGeom prst="rect">
            <a:avLst/>
          </a:prstGeom>
        </p:spPr>
      </p:pic>
    </p:spTree>
    <p:extLst>
      <p:ext uri="{BB962C8B-B14F-4D97-AF65-F5344CB8AC3E}">
        <p14:creationId xmlns:p14="http://schemas.microsoft.com/office/powerpoint/2010/main" val="6911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smtClean="0"/>
              <a:t>Plateforme de télé-expertise de Bogou</a:t>
            </a:r>
            <a:endParaRPr lang="en-US" dirty="0"/>
          </a:p>
        </p:txBody>
      </p:sp>
      <p:sp>
        <p:nvSpPr>
          <p:cNvPr id="3" name="Espace réservé du texte 2"/>
          <p:cNvSpPr>
            <a:spLocks noGrp="1"/>
          </p:cNvSpPr>
          <p:nvPr>
            <p:ph type="body" idx="1"/>
          </p:nvPr>
        </p:nvSpPr>
        <p:spPr>
          <a:xfrm>
            <a:off x="311700" y="1152474"/>
            <a:ext cx="8520600" cy="3553749"/>
          </a:xfrm>
        </p:spPr>
        <p:txBody>
          <a:bodyPr/>
          <a:lstStyle/>
          <a:p>
            <a:pPr marL="114300" indent="0">
              <a:buNone/>
            </a:pPr>
            <a:r>
              <a:rPr lang="fr-SN" dirty="0" smtClean="0"/>
              <a:t>Télé-expertise : est un bien mondiaux </a:t>
            </a:r>
            <a:r>
              <a:rPr lang="fr-FR" dirty="0" smtClean="0"/>
              <a:t>mis </a:t>
            </a:r>
            <a:r>
              <a:rPr lang="fr-FR" dirty="0"/>
              <a:t>en place par le RAFT (Réseau Africain Francophone de Télémédecine). </a:t>
            </a:r>
            <a:endParaRPr lang="fr-FR" dirty="0" smtClean="0"/>
          </a:p>
          <a:p>
            <a:pPr marL="114300" indent="0">
              <a:buNone/>
            </a:pPr>
            <a:r>
              <a:rPr lang="fr-FR" dirty="0" smtClean="0"/>
              <a:t>C’est </a:t>
            </a:r>
            <a:r>
              <a:rPr lang="fr-FR" dirty="0"/>
              <a:t>un outil libre qui peut être tester par quiconque le veut</a:t>
            </a:r>
            <a:r>
              <a:rPr lang="fr-FR" dirty="0" smtClean="0"/>
              <a:t>.</a:t>
            </a:r>
            <a:endParaRPr lang="fr-SN" dirty="0" smtClean="0"/>
          </a:p>
          <a:p>
            <a:pPr marL="114300" indent="0">
              <a:buNone/>
            </a:pPr>
            <a:r>
              <a:rPr lang="fr-SN" dirty="0" smtClean="0"/>
              <a:t>Il </a:t>
            </a:r>
            <a:r>
              <a:rPr lang="fr-SN" dirty="0"/>
              <a:t>s'agit d'un « outil de télé-expertise disponible via un ordinateur connecté à Internet » qui permet aux médecins exerçant dans des zones reculées de demander à distance un avis à des spécialistes. Le cas décrivant le problème de santé est posté sur la plate-forme qui est organisée sous forme de cercles sécurisés ». </a:t>
            </a:r>
            <a:r>
              <a:rPr lang="fr-SN" dirty="0" smtClean="0"/>
              <a:t>L’API de Bogou permet sa connexion avec les systèmes d’informations cliniques .</a:t>
            </a:r>
          </a:p>
          <a:p>
            <a:pPr marL="114300" indent="0">
              <a:buNone/>
            </a:pPr>
            <a:endParaRPr lang="en-US" dirty="0"/>
          </a:p>
        </p:txBody>
      </p:sp>
    </p:spTree>
    <p:extLst>
      <p:ext uri="{BB962C8B-B14F-4D97-AF65-F5344CB8AC3E}">
        <p14:creationId xmlns:p14="http://schemas.microsoft.com/office/powerpoint/2010/main" val="191102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1700" y="587229"/>
            <a:ext cx="8520600" cy="3981646"/>
          </a:xfrm>
        </p:spPr>
        <p:txBody>
          <a:bodyPr/>
          <a:lstStyle/>
          <a:p>
            <a:pPr marL="114300" indent="0">
              <a:buNone/>
            </a:pPr>
            <a:endParaRPr lang="fr-SN" dirty="0" smtClean="0"/>
          </a:p>
          <a:p>
            <a:r>
              <a:rPr lang="fr-SN" dirty="0" smtClean="0"/>
              <a:t>L’Intelligence Artificielle  :  </a:t>
            </a:r>
            <a:r>
              <a:rPr lang="fr-SN" dirty="0"/>
              <a:t>L’IA est la technologie centrale de ce projet et offre de nombreux avantages dans le dépistage et la lutte contre cette maladie. Le fonctionnement de ces IA est très pointu car elles examinent les images de la rétine et cherchent des signes de la maladie. Elles peuvent repérer des vaisseaux sanguins anormaux, des hémorragies ou des dépôts suspects, elles peuvent détecter des anomalies invisibles à l’œil nu, et ainsi </a:t>
            </a:r>
            <a:r>
              <a:rPr lang="en-US" dirty="0"/>
              <a:t>aider les médecins à évaluer les facteurs de risque pour une </a:t>
            </a:r>
            <a:r>
              <a:rPr lang="en-US" dirty="0" smtClean="0"/>
              <a:t>evaluation Clinique </a:t>
            </a:r>
            <a:r>
              <a:rPr lang="en-US" dirty="0"/>
              <a:t>plus complète</a:t>
            </a:r>
            <a:r>
              <a:rPr lang="en-US" b="1" dirty="0"/>
              <a:t>.</a:t>
            </a:r>
            <a:endParaRPr lang="en-US" dirty="0"/>
          </a:p>
          <a:p>
            <a:endParaRPr lang="en-US" dirty="0"/>
          </a:p>
          <a:p>
            <a:endParaRPr lang="fr-SN" dirty="0" smtClean="0"/>
          </a:p>
          <a:p>
            <a:pPr marL="114300" indent="0">
              <a:buNone/>
            </a:pPr>
            <a:endParaRPr lang="en-US" dirty="0"/>
          </a:p>
        </p:txBody>
      </p:sp>
    </p:spTree>
    <p:extLst>
      <p:ext uri="{BB962C8B-B14F-4D97-AF65-F5344CB8AC3E}">
        <p14:creationId xmlns:p14="http://schemas.microsoft.com/office/powerpoint/2010/main" val="181599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311699" y="216425"/>
            <a:ext cx="8506137"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800" b="1" i="0" u="none" strike="noStrike" cap="none" dirty="0">
                <a:solidFill>
                  <a:srgbClr val="44B8F6"/>
                </a:solidFill>
                <a:latin typeface="Arial"/>
                <a:ea typeface="Arial"/>
                <a:cs typeface="Arial"/>
                <a:sym typeface="Arial"/>
              </a:rPr>
              <a:t>Le modèle</a:t>
            </a:r>
            <a:r>
              <a:rPr lang="fr-FR" sz="2800" b="1" i="0" u="none" strike="noStrike" cap="none" dirty="0">
                <a:solidFill>
                  <a:srgbClr val="44B8F6"/>
                </a:solidFill>
                <a:latin typeface="Arial"/>
                <a:ea typeface="Arial"/>
                <a:cs typeface="Arial"/>
                <a:sym typeface="Arial"/>
              </a:rPr>
              <a:t> Intelligence artificielle </a:t>
            </a:r>
            <a:r>
              <a:rPr lang="ru" sz="2800" b="1" i="0" u="none" strike="noStrike" cap="none" dirty="0">
                <a:solidFill>
                  <a:srgbClr val="44B8F6"/>
                </a:solidFill>
                <a:latin typeface="Arial"/>
                <a:ea typeface="Arial"/>
                <a:cs typeface="Arial"/>
                <a:sym typeface="Arial"/>
              </a:rPr>
              <a:t>: phase pilote</a:t>
            </a:r>
            <a:endParaRPr sz="2800" b="1" i="0" u="none" strike="noStrike" cap="none" dirty="0">
              <a:solidFill>
                <a:srgbClr val="44B8F6"/>
              </a:solidFill>
              <a:latin typeface="Arial"/>
              <a:ea typeface="Arial"/>
              <a:cs typeface="Arial"/>
              <a:sym typeface="Arial"/>
            </a:endParaRPr>
          </a:p>
        </p:txBody>
      </p:sp>
      <p:pic>
        <p:nvPicPr>
          <p:cNvPr id="75" name="Google Shape;75;p15"/>
          <p:cNvPicPr preferRelativeResize="0"/>
          <p:nvPr/>
        </p:nvPicPr>
        <p:blipFill rotWithShape="1">
          <a:blip r:embed="rId3">
            <a:alphaModFix/>
          </a:blip>
          <a:srcRect l="2075" r="1824"/>
          <a:stretch/>
        </p:blipFill>
        <p:spPr>
          <a:xfrm>
            <a:off x="221800" y="1309375"/>
            <a:ext cx="8307598" cy="2852600"/>
          </a:xfrm>
          <a:prstGeom prst="rect">
            <a:avLst/>
          </a:prstGeom>
          <a:noFill/>
          <a:ln>
            <a:noFill/>
          </a:ln>
        </p:spPr>
      </p:pic>
      <p:sp>
        <p:nvSpPr>
          <p:cNvPr id="76" name="Google Shape;76;p15"/>
          <p:cNvSpPr txBox="1"/>
          <p:nvPr/>
        </p:nvSpPr>
        <p:spPr>
          <a:xfrm>
            <a:off x="169950" y="1488900"/>
            <a:ext cx="1773300" cy="12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1. Des images de la rétine sont prises dans une clinique locale</a:t>
            </a:r>
            <a:endParaRPr sz="1400" b="0" i="0" u="none" strike="noStrike" cap="none" dirty="0">
              <a:solidFill>
                <a:srgbClr val="0071AD"/>
              </a:solidFill>
              <a:latin typeface="+mj-lt"/>
              <a:ea typeface="Arial Narrow"/>
              <a:cs typeface="Arial Narrow"/>
              <a:sym typeface="Arial Narrow"/>
            </a:endParaRPr>
          </a:p>
        </p:txBody>
      </p:sp>
      <p:sp>
        <p:nvSpPr>
          <p:cNvPr id="77" name="Google Shape;77;p15"/>
          <p:cNvSpPr txBox="1"/>
          <p:nvPr/>
        </p:nvSpPr>
        <p:spPr>
          <a:xfrm>
            <a:off x="3170750" y="2335950"/>
            <a:ext cx="2411066"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2. Les images sont transférées via une plateforme sécurisée aux médecins et au système IA</a:t>
            </a:r>
            <a:endParaRPr sz="1400" b="0" i="0" u="none" strike="noStrike" cap="none" dirty="0">
              <a:solidFill>
                <a:srgbClr val="0071AD"/>
              </a:solidFill>
              <a:latin typeface="+mj-lt"/>
              <a:ea typeface="Arial Narrow"/>
              <a:cs typeface="Arial Narrow"/>
              <a:sym typeface="Arial Narrow"/>
            </a:endParaRPr>
          </a:p>
        </p:txBody>
      </p:sp>
      <p:sp>
        <p:nvSpPr>
          <p:cNvPr id="78" name="Google Shape;78;p15"/>
          <p:cNvSpPr txBox="1"/>
          <p:nvPr/>
        </p:nvSpPr>
        <p:spPr>
          <a:xfrm>
            <a:off x="7191537" y="1079850"/>
            <a:ext cx="1626300" cy="5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3a. Le système IA fait une classification</a:t>
            </a:r>
            <a:endParaRPr sz="1400" b="0" i="0" u="none" strike="noStrike" cap="none" dirty="0">
              <a:solidFill>
                <a:srgbClr val="0071AD"/>
              </a:solidFill>
              <a:latin typeface="+mj-lt"/>
              <a:ea typeface="Arial Narrow"/>
              <a:cs typeface="Arial Narrow"/>
              <a:sym typeface="Arial Narrow"/>
            </a:endParaRPr>
          </a:p>
        </p:txBody>
      </p:sp>
      <p:sp>
        <p:nvSpPr>
          <p:cNvPr id="79" name="Google Shape;79;p15"/>
          <p:cNvSpPr txBox="1"/>
          <p:nvPr/>
        </p:nvSpPr>
        <p:spPr>
          <a:xfrm>
            <a:off x="4677175" y="3698050"/>
            <a:ext cx="3077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71AD"/>
                </a:solidFill>
                <a:latin typeface="+mj-lt"/>
                <a:ea typeface="Arial Narrow"/>
                <a:cs typeface="Arial Narrow"/>
                <a:sym typeface="Arial Narrow"/>
              </a:rPr>
              <a:t>3. Les images sont analysées à distance par par des médecins qualifiés</a:t>
            </a:r>
            <a:endParaRPr sz="1400" b="0" i="0" u="none" strike="noStrike" cap="none">
              <a:solidFill>
                <a:srgbClr val="0071AD"/>
              </a:solidFill>
              <a:latin typeface="+mj-lt"/>
              <a:ea typeface="Arial Narrow"/>
              <a:cs typeface="Arial Narrow"/>
              <a:sym typeface="Arial Narrow"/>
            </a:endParaRPr>
          </a:p>
        </p:txBody>
      </p:sp>
      <p:sp>
        <p:nvSpPr>
          <p:cNvPr id="80" name="Google Shape;80;p15"/>
          <p:cNvSpPr txBox="1"/>
          <p:nvPr/>
        </p:nvSpPr>
        <p:spPr>
          <a:xfrm>
            <a:off x="1160550" y="3698050"/>
            <a:ext cx="3077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71AD"/>
                </a:solidFill>
                <a:latin typeface="+mj-lt"/>
                <a:ea typeface="Arial Narrow"/>
                <a:cs typeface="Arial Narrow"/>
                <a:sym typeface="Arial Narrow"/>
              </a:rPr>
              <a:t>4. Les résultats sont communiqués au agent de santé avec des instructions de suivi</a:t>
            </a:r>
            <a:endParaRPr sz="1400" b="0" i="0" u="none" strike="noStrike" cap="none">
              <a:solidFill>
                <a:srgbClr val="0071AD"/>
              </a:solidFill>
              <a:latin typeface="+mj-lt"/>
              <a:ea typeface="Arial Narrow"/>
              <a:cs typeface="Arial Narrow"/>
              <a:sym typeface="Arial Narrow"/>
            </a:endParaRPr>
          </a:p>
        </p:txBody>
      </p:sp>
      <p:sp>
        <p:nvSpPr>
          <p:cNvPr id="81" name="Google Shape;81;p15"/>
          <p:cNvSpPr txBox="1"/>
          <p:nvPr/>
        </p:nvSpPr>
        <p:spPr>
          <a:xfrm>
            <a:off x="7199175" y="1842775"/>
            <a:ext cx="1907100" cy="73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dirty="0">
                <a:solidFill>
                  <a:srgbClr val="0071AD"/>
                </a:solidFill>
                <a:latin typeface="+mj-lt"/>
                <a:ea typeface="Arial Narrow"/>
                <a:cs typeface="Arial Narrow"/>
                <a:sym typeface="Arial Narrow"/>
              </a:rPr>
              <a:t>4a. Les résultats sont comparés au diagnostic des médecins</a:t>
            </a:r>
            <a:endParaRPr sz="1400" b="0" i="0" u="none" strike="noStrike" cap="none" dirty="0">
              <a:solidFill>
                <a:srgbClr val="0071AD"/>
              </a:solidFill>
              <a:latin typeface="+mj-lt"/>
              <a:ea typeface="Arial Narrow"/>
              <a:cs typeface="Arial Narrow"/>
              <a:sym typeface="Arial Narrow"/>
            </a:endParaRPr>
          </a:p>
        </p:txBody>
      </p:sp>
      <p:pic>
        <p:nvPicPr>
          <p:cNvPr id="3" name="Image 2">
            <a:extLst>
              <a:ext uri="{FF2B5EF4-FFF2-40B4-BE49-F238E27FC236}">
                <a16:creationId xmlns:a16="http://schemas.microsoft.com/office/drawing/2014/main" id="{45DBEF37-ED0C-0044-95EE-5112A0E1BE5B}"/>
              </a:ext>
            </a:extLst>
          </p:cNvPr>
          <p:cNvPicPr>
            <a:picLocks noChangeAspect="1"/>
          </p:cNvPicPr>
          <p:nvPr/>
        </p:nvPicPr>
        <p:blipFill>
          <a:blip r:embed="rId4"/>
          <a:stretch>
            <a:fillRect/>
          </a:stretch>
        </p:blipFill>
        <p:spPr>
          <a:xfrm>
            <a:off x="2147998" y="1445450"/>
            <a:ext cx="1208791" cy="890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5262</TotalTime>
  <Words>764</Words>
  <Application>Microsoft Office PowerPoint</Application>
  <PresentationFormat>Affichage à l'écran (16:9)</PresentationFormat>
  <Paragraphs>66</Paragraphs>
  <Slides>15</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 Narrow</vt:lpstr>
      <vt:lpstr>Arial</vt:lpstr>
      <vt:lpstr>Calibri</vt:lpstr>
      <vt:lpstr>Wingdings</vt:lpstr>
      <vt:lpstr>Lucida Sans Unicode</vt:lpstr>
      <vt:lpstr>Arial MT</vt:lpstr>
      <vt:lpstr>Simple Light</vt:lpstr>
      <vt:lpstr>Détection automatique de la rétinopathie diabétique au Sénégal par l’Intelligence artificielle </vt:lpstr>
      <vt:lpstr>Introduction </vt:lpstr>
      <vt:lpstr>contexte</vt:lpstr>
      <vt:lpstr>MÉTHODOLOGIE </vt:lpstr>
      <vt:lpstr>Présentation PowerPoint</vt:lpstr>
      <vt:lpstr>Présentation PowerPoint</vt:lpstr>
      <vt:lpstr>Plateforme de télé-expertise de Bogou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sur les solutions techniques</dc:title>
  <dc:creator>KWANIN, Charles Boakye</dc:creator>
  <cp:lastModifiedBy>Siny Fall</cp:lastModifiedBy>
  <cp:revision>38</cp:revision>
  <dcterms:modified xsi:type="dcterms:W3CDTF">2024-04-16T16:36:49Z</dcterms:modified>
</cp:coreProperties>
</file>